
<file path=[Content_Types].xml><?xml version="1.0" encoding="utf-8"?>
<Types xmlns="http://schemas.openxmlformats.org/package/2006/content-types">
  <Default Extension="jfif" ContentType="image/jpeg"/>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85" r:id="rId1"/>
  </p:sldMasterIdLst>
  <p:sldIdLst>
    <p:sldId id="256" r:id="rId2"/>
    <p:sldId id="257" r:id="rId3"/>
    <p:sldId id="258" r:id="rId4"/>
    <p:sldId id="259" r:id="rId5"/>
    <p:sldId id="260" r:id="rId6"/>
    <p:sldId id="261" r:id="rId7"/>
    <p:sldId id="264" r:id="rId8"/>
    <p:sldId id="265" r:id="rId9"/>
    <p:sldId id="286" r:id="rId10"/>
    <p:sldId id="279" r:id="rId11"/>
    <p:sldId id="280" r:id="rId12"/>
    <p:sldId id="281" r:id="rId13"/>
    <p:sldId id="269" r:id="rId14"/>
    <p:sldId id="287" r:id="rId15"/>
    <p:sldId id="285" r:id="rId16"/>
    <p:sldId id="282" r:id="rId17"/>
    <p:sldId id="270" r:id="rId18"/>
    <p:sldId id="283" r:id="rId19"/>
    <p:sldId id="271" r:id="rId20"/>
    <p:sldId id="284" r:id="rId21"/>
    <p:sldId id="272" r:id="rId22"/>
    <p:sldId id="274" r:id="rId23"/>
    <p:sldId id="275" r:id="rId24"/>
    <p:sldId id="277"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yush Yadav" initials="AY" lastIdx="1" clrIdx="0">
    <p:extLst>
      <p:ext uri="{19B8F6BF-5375-455C-9EA6-DF929625EA0E}">
        <p15:presenceInfo xmlns:p15="http://schemas.microsoft.com/office/powerpoint/2012/main" userId="8ec8a5eba8be776c"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14995" autoAdjust="0"/>
    <p:restoredTop sz="94660"/>
  </p:normalViewPr>
  <p:slideViewPr>
    <p:cSldViewPr snapToGrid="0">
      <p:cViewPr varScale="1">
        <p:scale>
          <a:sx n="85" d="100"/>
          <a:sy n="85" d="100"/>
        </p:scale>
        <p:origin x="590" y="72"/>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commentAuthors" Target="commentAuthor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FB84164-64FD-4866-A2A2-B86B386E5ACF}" type="datetimeFigureOut">
              <a:rPr lang="en-IN" smtClean="0"/>
              <a:t>24-11-2022</a:t>
            </a:fld>
            <a:endParaRPr lang="en-IN"/>
          </a:p>
        </p:txBody>
      </p:sp>
      <p:sp>
        <p:nvSpPr>
          <p:cNvPr id="5" name="Footer Placeholder 4"/>
          <p:cNvSpPr>
            <a:spLocks noGrp="1"/>
          </p:cNvSpPr>
          <p:nvPr>
            <p:ph type="ftr" sz="quarter" idx="11"/>
          </p:nvPr>
        </p:nvSpPr>
        <p:spPr/>
        <p:txBody>
          <a:bodyPr/>
          <a:lstStyle/>
          <a:p>
            <a:endParaRPr lang="en-IN"/>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F26A8968-D171-4120-B0D4-0171AA91B6FA}" type="slidenum">
              <a:rPr lang="en-IN" smtClean="0"/>
              <a:t>‹#›</a:t>
            </a:fld>
            <a:endParaRPr lang="en-IN"/>
          </a:p>
        </p:txBody>
      </p:sp>
    </p:spTree>
    <p:extLst>
      <p:ext uri="{BB962C8B-B14F-4D97-AF65-F5344CB8AC3E}">
        <p14:creationId xmlns:p14="http://schemas.microsoft.com/office/powerpoint/2010/main" val="25419745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FB84164-64FD-4866-A2A2-B86B386E5ACF}" type="datetimeFigureOut">
              <a:rPr lang="en-IN" smtClean="0"/>
              <a:t>24-11-2022</a:t>
            </a:fld>
            <a:endParaRPr lang="en-IN"/>
          </a:p>
        </p:txBody>
      </p:sp>
      <p:sp>
        <p:nvSpPr>
          <p:cNvPr id="5" name="Footer Placeholder 4"/>
          <p:cNvSpPr>
            <a:spLocks noGrp="1"/>
          </p:cNvSpPr>
          <p:nvPr>
            <p:ph type="ftr" sz="quarter" idx="11"/>
          </p:nvPr>
        </p:nvSpPr>
        <p:spPr/>
        <p:txBody>
          <a:bodyPr/>
          <a:lstStyle/>
          <a:p>
            <a:endParaRPr lang="en-IN"/>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F26A8968-D171-4120-B0D4-0171AA91B6FA}" type="slidenum">
              <a:rPr lang="en-IN" smtClean="0"/>
              <a:t>‹#›</a:t>
            </a:fld>
            <a:endParaRPr lang="en-IN"/>
          </a:p>
        </p:txBody>
      </p:sp>
    </p:spTree>
    <p:extLst>
      <p:ext uri="{BB962C8B-B14F-4D97-AF65-F5344CB8AC3E}">
        <p14:creationId xmlns:p14="http://schemas.microsoft.com/office/powerpoint/2010/main" val="30835199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FB84164-64FD-4866-A2A2-B86B386E5ACF}" type="datetimeFigureOut">
              <a:rPr lang="en-IN" smtClean="0"/>
              <a:t>24-11-2022</a:t>
            </a:fld>
            <a:endParaRPr lang="en-IN"/>
          </a:p>
        </p:txBody>
      </p:sp>
      <p:sp>
        <p:nvSpPr>
          <p:cNvPr id="5" name="Footer Placeholder 4"/>
          <p:cNvSpPr>
            <a:spLocks noGrp="1"/>
          </p:cNvSpPr>
          <p:nvPr>
            <p:ph type="ftr" sz="quarter" idx="11"/>
          </p:nvPr>
        </p:nvSpPr>
        <p:spPr/>
        <p:txBody>
          <a:bodyPr/>
          <a:lstStyle/>
          <a:p>
            <a:endParaRPr lang="en-IN"/>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F26A8968-D171-4120-B0D4-0171AA91B6FA}" type="slidenum">
              <a:rPr lang="en-IN" smtClean="0"/>
              <a:t>‹#›</a:t>
            </a:fld>
            <a:endParaRPr lang="en-IN"/>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7327243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CFB84164-64FD-4866-A2A2-B86B386E5ACF}" type="datetimeFigureOut">
              <a:rPr lang="en-IN" smtClean="0"/>
              <a:t>24-11-2022</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F26A8968-D171-4120-B0D4-0171AA91B6FA}" type="slidenum">
              <a:rPr lang="en-IN" smtClean="0"/>
              <a:t>‹#›</a:t>
            </a:fld>
            <a:endParaRPr lang="en-IN"/>
          </a:p>
        </p:txBody>
      </p:sp>
    </p:spTree>
    <p:extLst>
      <p:ext uri="{BB962C8B-B14F-4D97-AF65-F5344CB8AC3E}">
        <p14:creationId xmlns:p14="http://schemas.microsoft.com/office/powerpoint/2010/main" val="155163001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CFB84164-64FD-4866-A2A2-B86B386E5ACF}" type="datetimeFigureOut">
              <a:rPr lang="en-IN" smtClean="0"/>
              <a:t>24-11-2022</a:t>
            </a:fld>
            <a:endParaRPr lang="en-IN"/>
          </a:p>
        </p:txBody>
      </p:sp>
      <p:sp>
        <p:nvSpPr>
          <p:cNvPr id="6" name="Footer Placeholder 5"/>
          <p:cNvSpPr>
            <a:spLocks noGrp="1"/>
          </p:cNvSpPr>
          <p:nvPr>
            <p:ph type="ftr" sz="quarter" idx="11"/>
          </p:nvPr>
        </p:nvSpPr>
        <p:spPr/>
        <p:txBody>
          <a:bodyPr/>
          <a:lstStyle/>
          <a:p>
            <a:endParaRPr lang="en-IN"/>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F26A8968-D171-4120-B0D4-0171AA91B6FA}" type="slidenum">
              <a:rPr lang="en-IN" smtClean="0"/>
              <a:t>‹#›</a:t>
            </a:fld>
            <a:endParaRPr lang="en-IN"/>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72218066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CFB84164-64FD-4866-A2A2-B86B386E5ACF}" type="datetimeFigureOut">
              <a:rPr lang="en-IN" smtClean="0"/>
              <a:t>24-11-2022</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F26A8968-D171-4120-B0D4-0171AA91B6FA}" type="slidenum">
              <a:rPr lang="en-IN" smtClean="0"/>
              <a:t>‹#›</a:t>
            </a:fld>
            <a:endParaRPr lang="en-IN"/>
          </a:p>
        </p:txBody>
      </p:sp>
    </p:spTree>
    <p:extLst>
      <p:ext uri="{BB962C8B-B14F-4D97-AF65-F5344CB8AC3E}">
        <p14:creationId xmlns:p14="http://schemas.microsoft.com/office/powerpoint/2010/main" val="130788016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FB84164-64FD-4866-A2A2-B86B386E5ACF}" type="datetimeFigureOut">
              <a:rPr lang="en-IN" smtClean="0"/>
              <a:t>24-11-2022</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F26A8968-D171-4120-B0D4-0171AA91B6FA}" type="slidenum">
              <a:rPr lang="en-IN" smtClean="0"/>
              <a:t>‹#›</a:t>
            </a:fld>
            <a:endParaRPr lang="en-IN"/>
          </a:p>
        </p:txBody>
      </p:sp>
    </p:spTree>
    <p:extLst>
      <p:ext uri="{BB962C8B-B14F-4D97-AF65-F5344CB8AC3E}">
        <p14:creationId xmlns:p14="http://schemas.microsoft.com/office/powerpoint/2010/main" val="16116639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FB84164-64FD-4866-A2A2-B86B386E5ACF}" type="datetimeFigureOut">
              <a:rPr lang="en-IN" smtClean="0"/>
              <a:t>24-11-2022</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F26A8968-D171-4120-B0D4-0171AA91B6FA}" type="slidenum">
              <a:rPr lang="en-IN" smtClean="0"/>
              <a:t>‹#›</a:t>
            </a:fld>
            <a:endParaRPr lang="en-IN"/>
          </a:p>
        </p:txBody>
      </p:sp>
    </p:spTree>
    <p:extLst>
      <p:ext uri="{BB962C8B-B14F-4D97-AF65-F5344CB8AC3E}">
        <p14:creationId xmlns:p14="http://schemas.microsoft.com/office/powerpoint/2010/main" val="301415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FB84164-64FD-4866-A2A2-B86B386E5ACF}" type="datetimeFigureOut">
              <a:rPr lang="en-IN" smtClean="0"/>
              <a:t>24-11-2022</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F26A8968-D171-4120-B0D4-0171AA91B6FA}" type="slidenum">
              <a:rPr lang="en-IN" smtClean="0"/>
              <a:t>‹#›</a:t>
            </a:fld>
            <a:endParaRPr lang="en-IN"/>
          </a:p>
        </p:txBody>
      </p:sp>
    </p:spTree>
    <p:extLst>
      <p:ext uri="{BB962C8B-B14F-4D97-AF65-F5344CB8AC3E}">
        <p14:creationId xmlns:p14="http://schemas.microsoft.com/office/powerpoint/2010/main" val="3410431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FB84164-64FD-4866-A2A2-B86B386E5ACF}" type="datetimeFigureOut">
              <a:rPr lang="en-IN" smtClean="0"/>
              <a:t>24-11-2022</a:t>
            </a:fld>
            <a:endParaRPr lang="en-IN"/>
          </a:p>
        </p:txBody>
      </p:sp>
      <p:sp>
        <p:nvSpPr>
          <p:cNvPr id="5" name="Footer Placeholder 4"/>
          <p:cNvSpPr>
            <a:spLocks noGrp="1"/>
          </p:cNvSpPr>
          <p:nvPr>
            <p:ph type="ftr" sz="quarter" idx="11"/>
          </p:nvPr>
        </p:nvSpPr>
        <p:spPr/>
        <p:txBody>
          <a:bodyPr/>
          <a:lstStyle/>
          <a:p>
            <a:endParaRPr lang="en-IN"/>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F26A8968-D171-4120-B0D4-0171AA91B6FA}" type="slidenum">
              <a:rPr lang="en-IN" smtClean="0"/>
              <a:t>‹#›</a:t>
            </a:fld>
            <a:endParaRPr lang="en-IN"/>
          </a:p>
        </p:txBody>
      </p:sp>
    </p:spTree>
    <p:extLst>
      <p:ext uri="{BB962C8B-B14F-4D97-AF65-F5344CB8AC3E}">
        <p14:creationId xmlns:p14="http://schemas.microsoft.com/office/powerpoint/2010/main" val="7615293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FB84164-64FD-4866-A2A2-B86B386E5ACF}" type="datetimeFigureOut">
              <a:rPr lang="en-IN" smtClean="0"/>
              <a:t>24-11-2022</a:t>
            </a:fld>
            <a:endParaRPr lang="en-IN"/>
          </a:p>
        </p:txBody>
      </p:sp>
      <p:sp>
        <p:nvSpPr>
          <p:cNvPr id="6" name="Footer Placeholder 5"/>
          <p:cNvSpPr>
            <a:spLocks noGrp="1"/>
          </p:cNvSpPr>
          <p:nvPr>
            <p:ph type="ftr" sz="quarter" idx="11"/>
          </p:nvPr>
        </p:nvSpPr>
        <p:spPr/>
        <p:txBody>
          <a:bodyPr/>
          <a:lstStyle/>
          <a:p>
            <a:endParaRPr lang="en-IN"/>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F26A8968-D171-4120-B0D4-0171AA91B6FA}" type="slidenum">
              <a:rPr lang="en-IN" smtClean="0"/>
              <a:t>‹#›</a:t>
            </a:fld>
            <a:endParaRPr lang="en-IN"/>
          </a:p>
        </p:txBody>
      </p:sp>
    </p:spTree>
    <p:extLst>
      <p:ext uri="{BB962C8B-B14F-4D97-AF65-F5344CB8AC3E}">
        <p14:creationId xmlns:p14="http://schemas.microsoft.com/office/powerpoint/2010/main" val="37015912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FB84164-64FD-4866-A2A2-B86B386E5ACF}" type="datetimeFigureOut">
              <a:rPr lang="en-IN" smtClean="0"/>
              <a:t>24-11-2022</a:t>
            </a:fld>
            <a:endParaRPr lang="en-IN"/>
          </a:p>
        </p:txBody>
      </p:sp>
      <p:sp>
        <p:nvSpPr>
          <p:cNvPr id="8" name="Footer Placeholder 7"/>
          <p:cNvSpPr>
            <a:spLocks noGrp="1"/>
          </p:cNvSpPr>
          <p:nvPr>
            <p:ph type="ftr" sz="quarter" idx="11"/>
          </p:nvPr>
        </p:nvSpPr>
        <p:spPr/>
        <p:txBody>
          <a:bodyPr/>
          <a:lstStyle/>
          <a:p>
            <a:endParaRPr lang="en-IN"/>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F26A8968-D171-4120-B0D4-0171AA91B6FA}" type="slidenum">
              <a:rPr lang="en-IN" smtClean="0"/>
              <a:t>‹#›</a:t>
            </a:fld>
            <a:endParaRPr lang="en-IN"/>
          </a:p>
        </p:txBody>
      </p:sp>
    </p:spTree>
    <p:extLst>
      <p:ext uri="{BB962C8B-B14F-4D97-AF65-F5344CB8AC3E}">
        <p14:creationId xmlns:p14="http://schemas.microsoft.com/office/powerpoint/2010/main" val="30499150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FB84164-64FD-4866-A2A2-B86B386E5ACF}" type="datetimeFigureOut">
              <a:rPr lang="en-IN" smtClean="0"/>
              <a:t>24-11-2022</a:t>
            </a:fld>
            <a:endParaRPr lang="en-IN"/>
          </a:p>
        </p:txBody>
      </p:sp>
      <p:sp>
        <p:nvSpPr>
          <p:cNvPr id="4" name="Footer Placeholder 3"/>
          <p:cNvSpPr>
            <a:spLocks noGrp="1"/>
          </p:cNvSpPr>
          <p:nvPr>
            <p:ph type="ftr" sz="quarter" idx="11"/>
          </p:nvPr>
        </p:nvSpPr>
        <p:spPr/>
        <p:txBody>
          <a:bodyPr/>
          <a:lstStyle/>
          <a:p>
            <a:endParaRPr lang="en-IN"/>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F26A8968-D171-4120-B0D4-0171AA91B6FA}" type="slidenum">
              <a:rPr lang="en-IN" smtClean="0"/>
              <a:t>‹#›</a:t>
            </a:fld>
            <a:endParaRPr lang="en-IN"/>
          </a:p>
        </p:txBody>
      </p:sp>
    </p:spTree>
    <p:extLst>
      <p:ext uri="{BB962C8B-B14F-4D97-AF65-F5344CB8AC3E}">
        <p14:creationId xmlns:p14="http://schemas.microsoft.com/office/powerpoint/2010/main" val="6553065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FB84164-64FD-4866-A2A2-B86B386E5ACF}" type="datetimeFigureOut">
              <a:rPr lang="en-IN" smtClean="0"/>
              <a:t>24-11-2022</a:t>
            </a:fld>
            <a:endParaRPr lang="en-IN"/>
          </a:p>
        </p:txBody>
      </p:sp>
      <p:sp>
        <p:nvSpPr>
          <p:cNvPr id="3" name="Footer Placeholder 2"/>
          <p:cNvSpPr>
            <a:spLocks noGrp="1"/>
          </p:cNvSpPr>
          <p:nvPr>
            <p:ph type="ftr" sz="quarter" idx="11"/>
          </p:nvPr>
        </p:nvSpPr>
        <p:spPr/>
        <p:txBody>
          <a:bodyPr/>
          <a:lstStyle/>
          <a:p>
            <a:endParaRPr lang="en-IN"/>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F26A8968-D171-4120-B0D4-0171AA91B6FA}" type="slidenum">
              <a:rPr lang="en-IN" smtClean="0"/>
              <a:t>‹#›</a:t>
            </a:fld>
            <a:endParaRPr lang="en-IN"/>
          </a:p>
        </p:txBody>
      </p:sp>
    </p:spTree>
    <p:extLst>
      <p:ext uri="{BB962C8B-B14F-4D97-AF65-F5344CB8AC3E}">
        <p14:creationId xmlns:p14="http://schemas.microsoft.com/office/powerpoint/2010/main" val="39017313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FB84164-64FD-4866-A2A2-B86B386E5ACF}" type="datetimeFigureOut">
              <a:rPr lang="en-IN" smtClean="0"/>
              <a:t>24-11-2022</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F26A8968-D171-4120-B0D4-0171AA91B6FA}" type="slidenum">
              <a:rPr lang="en-IN" smtClean="0"/>
              <a:t>‹#›</a:t>
            </a:fld>
            <a:endParaRPr lang="en-IN"/>
          </a:p>
        </p:txBody>
      </p:sp>
    </p:spTree>
    <p:extLst>
      <p:ext uri="{BB962C8B-B14F-4D97-AF65-F5344CB8AC3E}">
        <p14:creationId xmlns:p14="http://schemas.microsoft.com/office/powerpoint/2010/main" val="18891526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FB84164-64FD-4866-A2A2-B86B386E5ACF}" type="datetimeFigureOut">
              <a:rPr lang="en-IN" smtClean="0"/>
              <a:t>24-11-2022</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F26A8968-D171-4120-B0D4-0171AA91B6FA}" type="slidenum">
              <a:rPr lang="en-IN" smtClean="0"/>
              <a:t>‹#›</a:t>
            </a:fld>
            <a:endParaRPr lang="en-IN"/>
          </a:p>
        </p:txBody>
      </p:sp>
    </p:spTree>
    <p:extLst>
      <p:ext uri="{BB962C8B-B14F-4D97-AF65-F5344CB8AC3E}">
        <p14:creationId xmlns:p14="http://schemas.microsoft.com/office/powerpoint/2010/main" val="36309553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157"/>
            <a:ext cx="2356674" cy="6853096"/>
            <a:chOff x="6627813" y="195610"/>
            <a:chExt cx="1952625" cy="5678141"/>
          </a:xfrm>
        </p:grpSpPr>
        <p:sp>
          <p:nvSpPr>
            <p:cNvPr id="11" name="Freeform 27"/>
            <p:cNvSpPr/>
            <p:nvPr/>
          </p:nvSpPr>
          <p:spPr bwMode="auto">
            <a:xfrm>
              <a:off x="6627813" y="195610"/>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CFB84164-64FD-4866-A2A2-B86B386E5ACF}" type="datetimeFigureOut">
              <a:rPr lang="en-IN" smtClean="0"/>
              <a:t>24-11-2022</a:t>
            </a:fld>
            <a:endParaRPr lang="en-IN"/>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F26A8968-D171-4120-B0D4-0171AA91B6FA}" type="slidenum">
              <a:rPr lang="en-IN" smtClean="0"/>
              <a:t>‹#›</a:t>
            </a:fld>
            <a:endParaRPr lang="en-IN"/>
          </a:p>
        </p:txBody>
      </p:sp>
    </p:spTree>
    <p:extLst>
      <p:ext uri="{BB962C8B-B14F-4D97-AF65-F5344CB8AC3E}">
        <p14:creationId xmlns:p14="http://schemas.microsoft.com/office/powerpoint/2010/main" val="2685906185"/>
      </p:ext>
    </p:extLst>
  </p:cSld>
  <p:clrMap bg1="lt1" tx1="dk1" bg2="lt2" tx2="dk2" accent1="accent1" accent2="accent2" accent3="accent3" accent4="accent4" accent5="accent5" accent6="accent6" hlink="hlink" folHlink="folHlink"/>
  <p:sldLayoutIdLst>
    <p:sldLayoutId id="2147483786" r:id="rId1"/>
    <p:sldLayoutId id="2147483787" r:id="rId2"/>
    <p:sldLayoutId id="2147483788" r:id="rId3"/>
    <p:sldLayoutId id="2147483789" r:id="rId4"/>
    <p:sldLayoutId id="2147483790" r:id="rId5"/>
    <p:sldLayoutId id="2147483791" r:id="rId6"/>
    <p:sldLayoutId id="2147483792" r:id="rId7"/>
    <p:sldLayoutId id="2147483793" r:id="rId8"/>
    <p:sldLayoutId id="2147483794" r:id="rId9"/>
    <p:sldLayoutId id="2147483795" r:id="rId10"/>
    <p:sldLayoutId id="2147483796" r:id="rId11"/>
    <p:sldLayoutId id="2147483797" r:id="rId12"/>
    <p:sldLayoutId id="2147483798" r:id="rId13"/>
    <p:sldLayoutId id="2147483799" r:id="rId14"/>
    <p:sldLayoutId id="2147483800" r:id="rId15"/>
    <p:sldLayoutId id="2147483801" r:id="rId16"/>
  </p:sldLayoutIdLst>
  <p:txStyles>
    <p:title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fif"/><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jfif"/><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A974D5E-DF0F-F65C-D40C-4B0207D90E2E}"/>
              </a:ext>
            </a:extLst>
          </p:cNvPr>
          <p:cNvSpPr txBox="1"/>
          <p:nvPr/>
        </p:nvSpPr>
        <p:spPr>
          <a:xfrm>
            <a:off x="-1239679" y="2068492"/>
            <a:ext cx="9430054" cy="2123658"/>
          </a:xfrm>
          <a:prstGeom prst="rect">
            <a:avLst/>
          </a:prstGeom>
          <a:noFill/>
        </p:spPr>
        <p:txBody>
          <a:bodyPr wrap="square" rtlCol="0">
            <a:spAutoFit/>
          </a:bodyPr>
          <a:lstStyle/>
          <a:p>
            <a:pPr algn="ctr"/>
            <a:r>
              <a:rPr lang="en-US" sz="4400" b="1" dirty="0">
                <a:solidFill>
                  <a:srgbClr val="002060"/>
                </a:solidFill>
                <a:latin typeface="Times New Roman" panose="02020603050405020304" pitchFamily="18" charset="0"/>
                <a:cs typeface="Times New Roman" panose="02020603050405020304" pitchFamily="18" charset="0"/>
              </a:rPr>
              <a:t>ONLINE </a:t>
            </a:r>
          </a:p>
          <a:p>
            <a:pPr algn="ctr"/>
            <a:r>
              <a:rPr lang="en-US" sz="4400" b="1" dirty="0">
                <a:solidFill>
                  <a:srgbClr val="002060"/>
                </a:solidFill>
                <a:latin typeface="Times New Roman" panose="02020603050405020304" pitchFamily="18" charset="0"/>
                <a:cs typeface="Times New Roman" panose="02020603050405020304" pitchFamily="18" charset="0"/>
              </a:rPr>
              <a:t>CAR </a:t>
            </a:r>
          </a:p>
          <a:p>
            <a:pPr algn="ctr"/>
            <a:r>
              <a:rPr lang="en-US" sz="4400" b="1" dirty="0">
                <a:solidFill>
                  <a:srgbClr val="002060"/>
                </a:solidFill>
                <a:latin typeface="Times New Roman" panose="02020603050405020304" pitchFamily="18" charset="0"/>
                <a:cs typeface="Times New Roman" panose="02020603050405020304" pitchFamily="18" charset="0"/>
              </a:rPr>
              <a:t>AGENCY</a:t>
            </a:r>
          </a:p>
        </p:txBody>
      </p:sp>
      <p:pic>
        <p:nvPicPr>
          <p:cNvPr id="5" name="Picture 4">
            <a:extLst>
              <a:ext uri="{FF2B5EF4-FFF2-40B4-BE49-F238E27FC236}">
                <a16:creationId xmlns:a16="http://schemas.microsoft.com/office/drawing/2014/main" id="{BB5F56FE-4ED0-2454-7F49-FFBAD08D51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1555080"/>
            <a:ext cx="5448551" cy="3150481"/>
          </a:xfrm>
          <a:prstGeom prst="rect">
            <a:avLst/>
          </a:prstGeom>
          <a:ln>
            <a:noFill/>
          </a:ln>
          <a:effectLst>
            <a:softEdge rad="112500"/>
          </a:effectLst>
        </p:spPr>
      </p:pic>
    </p:spTree>
    <p:extLst>
      <p:ext uri="{BB962C8B-B14F-4D97-AF65-F5344CB8AC3E}">
        <p14:creationId xmlns:p14="http://schemas.microsoft.com/office/powerpoint/2010/main" val="36438085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904C7B-D9C2-22EB-CAB3-422C17734D14}"/>
              </a:ext>
            </a:extLst>
          </p:cNvPr>
          <p:cNvSpPr>
            <a:spLocks noGrp="1"/>
          </p:cNvSpPr>
          <p:nvPr>
            <p:ph type="title"/>
          </p:nvPr>
        </p:nvSpPr>
        <p:spPr>
          <a:xfrm>
            <a:off x="1066066" y="81827"/>
            <a:ext cx="9404723" cy="1400530"/>
          </a:xfrm>
        </p:spPr>
        <p:txBody>
          <a:bodyPr>
            <a:normAutofit/>
          </a:bodyPr>
          <a:lstStyle/>
          <a:p>
            <a:r>
              <a:rPr lang="en-IN" sz="3000" b="1" dirty="0">
                <a:solidFill>
                  <a:srgbClr val="002060"/>
                </a:solidFill>
                <a:latin typeface="Times New Roman" panose="02020603050405020304" pitchFamily="18" charset="0"/>
                <a:cs typeface="Times New Roman" panose="02020603050405020304" pitchFamily="18" charset="0"/>
              </a:rPr>
              <a:t>Home Page:</a:t>
            </a:r>
          </a:p>
        </p:txBody>
      </p:sp>
      <p:pic>
        <p:nvPicPr>
          <p:cNvPr id="6" name="Picture 5">
            <a:extLst>
              <a:ext uri="{FF2B5EF4-FFF2-40B4-BE49-F238E27FC236}">
                <a16:creationId xmlns:a16="http://schemas.microsoft.com/office/drawing/2014/main" id="{159E4048-4BE5-70AC-46BA-5FBC0316B9A4}"/>
              </a:ext>
            </a:extLst>
          </p:cNvPr>
          <p:cNvPicPr>
            <a:picLocks noChangeAspect="1"/>
          </p:cNvPicPr>
          <p:nvPr/>
        </p:nvPicPr>
        <p:blipFill>
          <a:blip r:embed="rId2"/>
          <a:stretch>
            <a:fillRect/>
          </a:stretch>
        </p:blipFill>
        <p:spPr>
          <a:xfrm>
            <a:off x="2350501" y="1389320"/>
            <a:ext cx="8946037" cy="5032146"/>
          </a:xfrm>
          <a:prstGeom prst="rect">
            <a:avLst/>
          </a:prstGeom>
        </p:spPr>
      </p:pic>
    </p:spTree>
    <p:extLst>
      <p:ext uri="{BB962C8B-B14F-4D97-AF65-F5344CB8AC3E}">
        <p14:creationId xmlns:p14="http://schemas.microsoft.com/office/powerpoint/2010/main" val="36724669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EDEEFA5-D991-302A-854E-4796A9B83B54}"/>
              </a:ext>
            </a:extLst>
          </p:cNvPr>
          <p:cNvPicPr>
            <a:picLocks noChangeAspect="1"/>
          </p:cNvPicPr>
          <p:nvPr/>
        </p:nvPicPr>
        <p:blipFill rotWithShape="1">
          <a:blip r:embed="rId2"/>
          <a:srcRect t="20575" b="34881"/>
          <a:stretch/>
        </p:blipFill>
        <p:spPr>
          <a:xfrm>
            <a:off x="1480007" y="358217"/>
            <a:ext cx="9810117" cy="2458040"/>
          </a:xfrm>
          <a:prstGeom prst="rect">
            <a:avLst/>
          </a:prstGeom>
        </p:spPr>
      </p:pic>
      <p:pic>
        <p:nvPicPr>
          <p:cNvPr id="8" name="Picture 7">
            <a:extLst>
              <a:ext uri="{FF2B5EF4-FFF2-40B4-BE49-F238E27FC236}">
                <a16:creationId xmlns:a16="http://schemas.microsoft.com/office/drawing/2014/main" id="{3FAB319F-5242-BD0F-FFA1-57817C63CF07}"/>
              </a:ext>
            </a:extLst>
          </p:cNvPr>
          <p:cNvPicPr>
            <a:picLocks noChangeAspect="1"/>
          </p:cNvPicPr>
          <p:nvPr/>
        </p:nvPicPr>
        <p:blipFill rotWithShape="1">
          <a:blip r:embed="rId3"/>
          <a:srcRect t="34090" b="16838"/>
          <a:stretch/>
        </p:blipFill>
        <p:spPr>
          <a:xfrm>
            <a:off x="1480007" y="3252247"/>
            <a:ext cx="9810117" cy="2812859"/>
          </a:xfrm>
          <a:prstGeom prst="rect">
            <a:avLst/>
          </a:prstGeom>
        </p:spPr>
      </p:pic>
    </p:spTree>
    <p:extLst>
      <p:ext uri="{BB962C8B-B14F-4D97-AF65-F5344CB8AC3E}">
        <p14:creationId xmlns:p14="http://schemas.microsoft.com/office/powerpoint/2010/main" val="23100076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55933AB-7D7B-8AE2-2104-70FAB83BDE32}"/>
              </a:ext>
            </a:extLst>
          </p:cNvPr>
          <p:cNvPicPr>
            <a:picLocks noChangeAspect="1"/>
          </p:cNvPicPr>
          <p:nvPr/>
        </p:nvPicPr>
        <p:blipFill>
          <a:blip r:embed="rId2"/>
          <a:stretch>
            <a:fillRect/>
          </a:stretch>
        </p:blipFill>
        <p:spPr>
          <a:xfrm>
            <a:off x="1207630" y="1680397"/>
            <a:ext cx="10626151" cy="3278104"/>
          </a:xfrm>
          <a:prstGeom prst="rect">
            <a:avLst/>
          </a:prstGeom>
        </p:spPr>
      </p:pic>
    </p:spTree>
    <p:extLst>
      <p:ext uri="{BB962C8B-B14F-4D97-AF65-F5344CB8AC3E}">
        <p14:creationId xmlns:p14="http://schemas.microsoft.com/office/powerpoint/2010/main" val="11924322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53082D-CBF1-44A7-402A-AC9CD7191961}"/>
              </a:ext>
            </a:extLst>
          </p:cNvPr>
          <p:cNvSpPr>
            <a:spLocks noGrp="1"/>
          </p:cNvSpPr>
          <p:nvPr>
            <p:ph type="title"/>
          </p:nvPr>
        </p:nvSpPr>
        <p:spPr>
          <a:xfrm>
            <a:off x="-1099634" y="97109"/>
            <a:ext cx="8911687" cy="1280890"/>
          </a:xfrm>
        </p:spPr>
        <p:txBody>
          <a:bodyPr>
            <a:normAutofit/>
          </a:bodyPr>
          <a:lstStyle/>
          <a:p>
            <a:r>
              <a:rPr lang="en-IN" sz="3000" b="1" dirty="0">
                <a:solidFill>
                  <a:srgbClr val="002060"/>
                </a:solidFill>
                <a:latin typeface="Times New Roman" panose="02020603050405020304" pitchFamily="18" charset="0"/>
                <a:cs typeface="Times New Roman" panose="02020603050405020304" pitchFamily="18" charset="0"/>
              </a:rPr>
              <a:t>                        Login page</a:t>
            </a:r>
          </a:p>
        </p:txBody>
      </p:sp>
      <p:sp>
        <p:nvSpPr>
          <p:cNvPr id="4" name="Content Placeholder 3">
            <a:extLst>
              <a:ext uri="{FF2B5EF4-FFF2-40B4-BE49-F238E27FC236}">
                <a16:creationId xmlns:a16="http://schemas.microsoft.com/office/drawing/2014/main" id="{DED1AE47-CE13-A954-4E5C-01F98ED48DFE}"/>
              </a:ext>
            </a:extLst>
          </p:cNvPr>
          <p:cNvSpPr>
            <a:spLocks noGrp="1"/>
          </p:cNvSpPr>
          <p:nvPr>
            <p:ph idx="1"/>
          </p:nvPr>
        </p:nvSpPr>
        <p:spPr>
          <a:xfrm>
            <a:off x="5235986" y="2373201"/>
            <a:ext cx="6498814" cy="4195481"/>
          </a:xfrm>
        </p:spPr>
        <p:txBody>
          <a:bodyPr/>
          <a:lstStyle/>
          <a:p>
            <a:r>
              <a:rPr lang="en-IN" dirty="0"/>
              <a:t>Login Page consist of username and password.</a:t>
            </a:r>
          </a:p>
          <a:p>
            <a:r>
              <a:rPr lang="en-IN" dirty="0"/>
              <a:t>Customer have to give username and password to login.</a:t>
            </a:r>
          </a:p>
          <a:p>
            <a:r>
              <a:rPr lang="en-IN" dirty="0"/>
              <a:t>System validates the details.</a:t>
            </a:r>
          </a:p>
        </p:txBody>
      </p:sp>
      <p:pic>
        <p:nvPicPr>
          <p:cNvPr id="7" name="Picture 6">
            <a:extLst>
              <a:ext uri="{FF2B5EF4-FFF2-40B4-BE49-F238E27FC236}">
                <a16:creationId xmlns:a16="http://schemas.microsoft.com/office/drawing/2014/main" id="{B065F231-F293-7B59-5F18-1B2DF4DF089A}"/>
              </a:ext>
            </a:extLst>
          </p:cNvPr>
          <p:cNvPicPr>
            <a:picLocks noChangeAspect="1"/>
          </p:cNvPicPr>
          <p:nvPr/>
        </p:nvPicPr>
        <p:blipFill>
          <a:blip r:embed="rId2"/>
          <a:stretch>
            <a:fillRect/>
          </a:stretch>
        </p:blipFill>
        <p:spPr>
          <a:xfrm>
            <a:off x="688400" y="1853248"/>
            <a:ext cx="4269680" cy="2891707"/>
          </a:xfrm>
          <a:prstGeom prst="rect">
            <a:avLst/>
          </a:prstGeom>
        </p:spPr>
      </p:pic>
    </p:spTree>
    <p:extLst>
      <p:ext uri="{BB962C8B-B14F-4D97-AF65-F5344CB8AC3E}">
        <p14:creationId xmlns:p14="http://schemas.microsoft.com/office/powerpoint/2010/main" val="19143441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2FD7D4-6F79-C9F9-30F6-B52F4AE139D9}"/>
              </a:ext>
            </a:extLst>
          </p:cNvPr>
          <p:cNvSpPr txBox="1">
            <a:spLocks/>
          </p:cNvSpPr>
          <p:nvPr/>
        </p:nvSpPr>
        <p:spPr>
          <a:xfrm>
            <a:off x="-1099634" y="97109"/>
            <a:ext cx="8911687" cy="1280890"/>
          </a:xfrm>
          <a:prstGeom prst="rect">
            <a:avLst/>
          </a:prstGeom>
        </p:spPr>
        <p:txBody>
          <a:bodyPr>
            <a:normAutofit/>
          </a:bodyPr>
          <a:lst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sz="3000" b="1" dirty="0">
                <a:solidFill>
                  <a:srgbClr val="002060"/>
                </a:solidFill>
                <a:latin typeface="Times New Roman" panose="02020603050405020304" pitchFamily="18" charset="0"/>
                <a:cs typeface="Times New Roman" panose="02020603050405020304" pitchFamily="18" charset="0"/>
              </a:rPr>
              <a:t>                        </a:t>
            </a:r>
            <a:r>
              <a:rPr lang="en-IN" sz="3000" b="1" dirty="0" err="1">
                <a:solidFill>
                  <a:srgbClr val="002060"/>
                </a:solidFill>
                <a:latin typeface="Times New Roman" panose="02020603050405020304" pitchFamily="18" charset="0"/>
                <a:cs typeface="Times New Roman" panose="02020603050405020304" pitchFamily="18" charset="0"/>
              </a:rPr>
              <a:t>SignUp</a:t>
            </a:r>
            <a:r>
              <a:rPr lang="en-IN" sz="3000" b="1" dirty="0">
                <a:solidFill>
                  <a:srgbClr val="002060"/>
                </a:solidFill>
                <a:latin typeface="Times New Roman" panose="02020603050405020304" pitchFamily="18" charset="0"/>
                <a:cs typeface="Times New Roman" panose="02020603050405020304" pitchFamily="18" charset="0"/>
              </a:rPr>
              <a:t> page</a:t>
            </a:r>
          </a:p>
        </p:txBody>
      </p:sp>
      <p:pic>
        <p:nvPicPr>
          <p:cNvPr id="4" name="Picture 3">
            <a:extLst>
              <a:ext uri="{FF2B5EF4-FFF2-40B4-BE49-F238E27FC236}">
                <a16:creationId xmlns:a16="http://schemas.microsoft.com/office/drawing/2014/main" id="{41D8BF2F-692A-429C-491E-936EE5BD44A7}"/>
              </a:ext>
            </a:extLst>
          </p:cNvPr>
          <p:cNvPicPr>
            <a:picLocks noChangeAspect="1"/>
          </p:cNvPicPr>
          <p:nvPr/>
        </p:nvPicPr>
        <p:blipFill>
          <a:blip r:embed="rId2"/>
          <a:stretch>
            <a:fillRect/>
          </a:stretch>
        </p:blipFill>
        <p:spPr>
          <a:xfrm>
            <a:off x="2685489" y="1553719"/>
            <a:ext cx="6821021" cy="3750562"/>
          </a:xfrm>
          <a:prstGeom prst="rect">
            <a:avLst/>
          </a:prstGeom>
        </p:spPr>
      </p:pic>
    </p:spTree>
    <p:extLst>
      <p:ext uri="{BB962C8B-B14F-4D97-AF65-F5344CB8AC3E}">
        <p14:creationId xmlns:p14="http://schemas.microsoft.com/office/powerpoint/2010/main" val="5032430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0B183-AA02-9DAD-08F5-279A1EA88319}"/>
              </a:ext>
            </a:extLst>
          </p:cNvPr>
          <p:cNvSpPr>
            <a:spLocks noGrp="1"/>
          </p:cNvSpPr>
          <p:nvPr>
            <p:ph type="title"/>
          </p:nvPr>
        </p:nvSpPr>
        <p:spPr>
          <a:xfrm>
            <a:off x="683443" y="86227"/>
            <a:ext cx="6891734" cy="783349"/>
          </a:xfrm>
        </p:spPr>
        <p:txBody>
          <a:bodyPr>
            <a:normAutofit/>
          </a:bodyPr>
          <a:lstStyle/>
          <a:p>
            <a:r>
              <a:rPr lang="en-IN" sz="3000" b="1" dirty="0">
                <a:solidFill>
                  <a:srgbClr val="002060"/>
                </a:solidFill>
                <a:latin typeface="Times New Roman" panose="02020603050405020304" pitchFamily="18" charset="0"/>
                <a:cs typeface="Times New Roman" panose="02020603050405020304" pitchFamily="18" charset="0"/>
              </a:rPr>
              <a:t>Firebase Database</a:t>
            </a:r>
          </a:p>
        </p:txBody>
      </p:sp>
      <p:pic>
        <p:nvPicPr>
          <p:cNvPr id="4" name="Picture 3">
            <a:extLst>
              <a:ext uri="{FF2B5EF4-FFF2-40B4-BE49-F238E27FC236}">
                <a16:creationId xmlns:a16="http://schemas.microsoft.com/office/drawing/2014/main" id="{2CE74868-12D0-E0B0-71D9-17D4D00FB7C0}"/>
              </a:ext>
            </a:extLst>
          </p:cNvPr>
          <p:cNvPicPr>
            <a:picLocks noChangeAspect="1"/>
          </p:cNvPicPr>
          <p:nvPr/>
        </p:nvPicPr>
        <p:blipFill>
          <a:blip r:embed="rId2"/>
          <a:stretch>
            <a:fillRect/>
          </a:stretch>
        </p:blipFill>
        <p:spPr>
          <a:xfrm>
            <a:off x="1168376" y="1744812"/>
            <a:ext cx="9855247" cy="3368376"/>
          </a:xfrm>
          <a:prstGeom prst="rect">
            <a:avLst/>
          </a:prstGeom>
        </p:spPr>
      </p:pic>
    </p:spTree>
    <p:extLst>
      <p:ext uri="{BB962C8B-B14F-4D97-AF65-F5344CB8AC3E}">
        <p14:creationId xmlns:p14="http://schemas.microsoft.com/office/powerpoint/2010/main" val="35108299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B8184D-012B-9893-54BA-EFEE780A7C37}"/>
              </a:ext>
            </a:extLst>
          </p:cNvPr>
          <p:cNvSpPr>
            <a:spLocks noGrp="1"/>
          </p:cNvSpPr>
          <p:nvPr>
            <p:ph type="title"/>
          </p:nvPr>
        </p:nvSpPr>
        <p:spPr>
          <a:xfrm>
            <a:off x="879926" y="85673"/>
            <a:ext cx="8911687" cy="1280890"/>
          </a:xfrm>
        </p:spPr>
        <p:txBody>
          <a:bodyPr>
            <a:normAutofit/>
          </a:bodyPr>
          <a:lstStyle/>
          <a:p>
            <a:r>
              <a:rPr lang="en-IN" sz="3000" b="1" dirty="0">
                <a:solidFill>
                  <a:srgbClr val="002060"/>
                </a:solidFill>
                <a:latin typeface="Times New Roman" panose="02020603050405020304" pitchFamily="18" charset="0"/>
                <a:cs typeface="Times New Roman" panose="02020603050405020304" pitchFamily="18" charset="0"/>
              </a:rPr>
              <a:t>Car Details Section :</a:t>
            </a:r>
          </a:p>
        </p:txBody>
      </p:sp>
      <p:pic>
        <p:nvPicPr>
          <p:cNvPr id="7" name="Picture 6">
            <a:extLst>
              <a:ext uri="{FF2B5EF4-FFF2-40B4-BE49-F238E27FC236}">
                <a16:creationId xmlns:a16="http://schemas.microsoft.com/office/drawing/2014/main" id="{160AD76F-7AA1-9849-4B01-1CE35724D0CE}"/>
              </a:ext>
            </a:extLst>
          </p:cNvPr>
          <p:cNvPicPr>
            <a:picLocks noChangeAspect="1"/>
          </p:cNvPicPr>
          <p:nvPr/>
        </p:nvPicPr>
        <p:blipFill>
          <a:blip r:embed="rId2"/>
          <a:stretch>
            <a:fillRect/>
          </a:stretch>
        </p:blipFill>
        <p:spPr>
          <a:xfrm>
            <a:off x="2347274" y="1527928"/>
            <a:ext cx="8647522" cy="4864231"/>
          </a:xfrm>
          <a:prstGeom prst="rect">
            <a:avLst/>
          </a:prstGeom>
        </p:spPr>
      </p:pic>
    </p:spTree>
    <p:extLst>
      <p:ext uri="{BB962C8B-B14F-4D97-AF65-F5344CB8AC3E}">
        <p14:creationId xmlns:p14="http://schemas.microsoft.com/office/powerpoint/2010/main" val="39593333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41B96C-C21A-DAF0-8372-7EFEEC931EEE}"/>
              </a:ext>
            </a:extLst>
          </p:cNvPr>
          <p:cNvSpPr>
            <a:spLocks noGrp="1"/>
          </p:cNvSpPr>
          <p:nvPr>
            <p:ph type="title"/>
          </p:nvPr>
        </p:nvSpPr>
        <p:spPr>
          <a:xfrm>
            <a:off x="-187058" y="81514"/>
            <a:ext cx="8911687" cy="1280890"/>
          </a:xfrm>
        </p:spPr>
        <p:txBody>
          <a:bodyPr>
            <a:normAutofit/>
          </a:bodyPr>
          <a:lstStyle/>
          <a:p>
            <a:r>
              <a:rPr lang="en-IN" sz="3000" b="1" dirty="0">
                <a:solidFill>
                  <a:srgbClr val="002060"/>
                </a:solidFill>
                <a:latin typeface="Times New Roman" panose="02020603050405020304" pitchFamily="18" charset="0"/>
                <a:cs typeface="Times New Roman" panose="02020603050405020304" pitchFamily="18" charset="0"/>
              </a:rPr>
              <a:t>            Check Old Car Prize Prediction</a:t>
            </a:r>
          </a:p>
        </p:txBody>
      </p:sp>
      <p:pic>
        <p:nvPicPr>
          <p:cNvPr id="8" name="Picture 7">
            <a:extLst>
              <a:ext uri="{FF2B5EF4-FFF2-40B4-BE49-F238E27FC236}">
                <a16:creationId xmlns:a16="http://schemas.microsoft.com/office/drawing/2014/main" id="{96D3301F-62A9-287B-38AF-8B7482A664C8}"/>
              </a:ext>
            </a:extLst>
          </p:cNvPr>
          <p:cNvPicPr>
            <a:picLocks noChangeAspect="1"/>
          </p:cNvPicPr>
          <p:nvPr/>
        </p:nvPicPr>
        <p:blipFill>
          <a:blip r:embed="rId2"/>
          <a:stretch>
            <a:fillRect/>
          </a:stretch>
        </p:blipFill>
        <p:spPr>
          <a:xfrm>
            <a:off x="2168165" y="1443087"/>
            <a:ext cx="8731316" cy="4911365"/>
          </a:xfrm>
          <a:prstGeom prst="rect">
            <a:avLst/>
          </a:prstGeom>
        </p:spPr>
      </p:pic>
    </p:spTree>
    <p:extLst>
      <p:ext uri="{BB962C8B-B14F-4D97-AF65-F5344CB8AC3E}">
        <p14:creationId xmlns:p14="http://schemas.microsoft.com/office/powerpoint/2010/main" val="16340636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EA8D37-C708-7C28-8513-DD9C06D18792}"/>
              </a:ext>
            </a:extLst>
          </p:cNvPr>
          <p:cNvSpPr>
            <a:spLocks noGrp="1"/>
          </p:cNvSpPr>
          <p:nvPr>
            <p:ph type="title"/>
          </p:nvPr>
        </p:nvSpPr>
        <p:spPr>
          <a:xfrm>
            <a:off x="819392" y="100367"/>
            <a:ext cx="8911687" cy="1280890"/>
          </a:xfrm>
        </p:spPr>
        <p:txBody>
          <a:bodyPr>
            <a:normAutofit/>
          </a:bodyPr>
          <a:lstStyle/>
          <a:p>
            <a:r>
              <a:rPr lang="en-IN" sz="3000" b="1" dirty="0">
                <a:solidFill>
                  <a:srgbClr val="002060"/>
                </a:solidFill>
                <a:latin typeface="Times New Roman" panose="02020603050405020304" pitchFamily="18" charset="0"/>
                <a:cs typeface="Times New Roman" panose="02020603050405020304" pitchFamily="18" charset="0"/>
              </a:rPr>
              <a:t>Online Appointment Booking:</a:t>
            </a:r>
          </a:p>
        </p:txBody>
      </p:sp>
      <p:pic>
        <p:nvPicPr>
          <p:cNvPr id="7" name="Picture 6">
            <a:extLst>
              <a:ext uri="{FF2B5EF4-FFF2-40B4-BE49-F238E27FC236}">
                <a16:creationId xmlns:a16="http://schemas.microsoft.com/office/drawing/2014/main" id="{B573DE13-3804-25F6-F38F-AD5D84566F65}"/>
              </a:ext>
            </a:extLst>
          </p:cNvPr>
          <p:cNvPicPr>
            <a:picLocks noChangeAspect="1"/>
          </p:cNvPicPr>
          <p:nvPr/>
        </p:nvPicPr>
        <p:blipFill>
          <a:blip r:embed="rId2"/>
          <a:stretch>
            <a:fillRect/>
          </a:stretch>
        </p:blipFill>
        <p:spPr>
          <a:xfrm>
            <a:off x="2120262" y="1461940"/>
            <a:ext cx="8154186" cy="4586730"/>
          </a:xfrm>
          <a:prstGeom prst="rect">
            <a:avLst/>
          </a:prstGeom>
        </p:spPr>
      </p:pic>
    </p:spTree>
    <p:extLst>
      <p:ext uri="{BB962C8B-B14F-4D97-AF65-F5344CB8AC3E}">
        <p14:creationId xmlns:p14="http://schemas.microsoft.com/office/powerpoint/2010/main" val="36785968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FD20B55B-6FC5-8EEA-CCCB-1F55DC6DD0F2}"/>
              </a:ext>
            </a:extLst>
          </p:cNvPr>
          <p:cNvSpPr>
            <a:spLocks noGrp="1"/>
          </p:cNvSpPr>
          <p:nvPr>
            <p:ph type="title"/>
          </p:nvPr>
        </p:nvSpPr>
        <p:spPr>
          <a:xfrm>
            <a:off x="737232" y="95193"/>
            <a:ext cx="8911687" cy="1280890"/>
          </a:xfrm>
        </p:spPr>
        <p:txBody>
          <a:bodyPr>
            <a:normAutofit/>
          </a:bodyPr>
          <a:lstStyle/>
          <a:p>
            <a:r>
              <a:rPr lang="en-IN" sz="3000" b="1" dirty="0">
                <a:solidFill>
                  <a:srgbClr val="002060"/>
                </a:solidFill>
                <a:latin typeface="Times New Roman" panose="02020603050405020304" pitchFamily="18" charset="0"/>
                <a:cs typeface="Times New Roman" panose="02020603050405020304" pitchFamily="18" charset="0"/>
              </a:rPr>
              <a:t>About Section</a:t>
            </a:r>
          </a:p>
        </p:txBody>
      </p:sp>
      <p:pic>
        <p:nvPicPr>
          <p:cNvPr id="9" name="Picture 8">
            <a:extLst>
              <a:ext uri="{FF2B5EF4-FFF2-40B4-BE49-F238E27FC236}">
                <a16:creationId xmlns:a16="http://schemas.microsoft.com/office/drawing/2014/main" id="{FC82E8E5-B160-6E42-6880-9DF0256FABEC}"/>
              </a:ext>
            </a:extLst>
          </p:cNvPr>
          <p:cNvPicPr>
            <a:picLocks noChangeAspect="1"/>
          </p:cNvPicPr>
          <p:nvPr/>
        </p:nvPicPr>
        <p:blipFill>
          <a:blip r:embed="rId2"/>
          <a:stretch>
            <a:fillRect/>
          </a:stretch>
        </p:blipFill>
        <p:spPr>
          <a:xfrm>
            <a:off x="1625599" y="1228164"/>
            <a:ext cx="9227671" cy="5190565"/>
          </a:xfrm>
          <a:prstGeom prst="rect">
            <a:avLst/>
          </a:prstGeom>
        </p:spPr>
      </p:pic>
    </p:spTree>
    <p:extLst>
      <p:ext uri="{BB962C8B-B14F-4D97-AF65-F5344CB8AC3E}">
        <p14:creationId xmlns:p14="http://schemas.microsoft.com/office/powerpoint/2010/main" val="4203026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A06C686-A98E-46B2-B319-6176BB4B7284}"/>
              </a:ext>
            </a:extLst>
          </p:cNvPr>
          <p:cNvSpPr txBox="1"/>
          <p:nvPr/>
        </p:nvSpPr>
        <p:spPr>
          <a:xfrm flipH="1">
            <a:off x="2364187" y="93406"/>
            <a:ext cx="8363515" cy="1323439"/>
          </a:xfrm>
          <a:prstGeom prst="rect">
            <a:avLst/>
          </a:prstGeom>
          <a:noFill/>
        </p:spPr>
        <p:txBody>
          <a:bodyPr wrap="square" rtlCol="0">
            <a:spAutoFit/>
          </a:bodyPr>
          <a:lstStyle/>
          <a:p>
            <a:r>
              <a:rPr lang="en-US" sz="4400" dirty="0">
                <a:latin typeface="Arial" panose="020B0604020202020204" pitchFamily="34" charset="0"/>
                <a:cs typeface="Arial" panose="020B0604020202020204" pitchFamily="34" charset="0"/>
              </a:rPr>
              <a:t>			Team </a:t>
            </a:r>
            <a:r>
              <a:rPr lang="en-US" sz="8000" dirty="0">
                <a:solidFill>
                  <a:srgbClr val="002060"/>
                </a:solidFill>
                <a:latin typeface="Arial" panose="020B0604020202020204" pitchFamily="34" charset="0"/>
                <a:cs typeface="Arial" panose="020B0604020202020204" pitchFamily="34" charset="0"/>
              </a:rPr>
              <a:t>Members</a:t>
            </a:r>
            <a:endParaRPr lang="en-IN" sz="8000" dirty="0">
              <a:solidFill>
                <a:srgbClr val="002060"/>
              </a:solidFill>
              <a:latin typeface="Arial" panose="020B0604020202020204" pitchFamily="34" charset="0"/>
              <a:cs typeface="Arial" panose="020B0604020202020204" pitchFamily="34" charset="0"/>
            </a:endParaRPr>
          </a:p>
        </p:txBody>
      </p:sp>
      <p:sp>
        <p:nvSpPr>
          <p:cNvPr id="8" name="Rectangle: Rounded Corners 7">
            <a:extLst>
              <a:ext uri="{FF2B5EF4-FFF2-40B4-BE49-F238E27FC236}">
                <a16:creationId xmlns:a16="http://schemas.microsoft.com/office/drawing/2014/main" id="{422D802A-D652-45F8-EA20-BDB5C6B944A3}"/>
              </a:ext>
            </a:extLst>
          </p:cNvPr>
          <p:cNvSpPr/>
          <p:nvPr/>
        </p:nvSpPr>
        <p:spPr>
          <a:xfrm>
            <a:off x="1690787" y="1846517"/>
            <a:ext cx="2813593" cy="842839"/>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a:t>Rishabh Agarwal</a:t>
            </a:r>
          </a:p>
          <a:p>
            <a:pPr algn="ctr"/>
            <a:r>
              <a:rPr lang="en-US" dirty="0"/>
              <a:t>201500563</a:t>
            </a:r>
          </a:p>
        </p:txBody>
      </p:sp>
      <p:sp>
        <p:nvSpPr>
          <p:cNvPr id="15" name="Rectangle: Rounded Corners 14">
            <a:extLst>
              <a:ext uri="{FF2B5EF4-FFF2-40B4-BE49-F238E27FC236}">
                <a16:creationId xmlns:a16="http://schemas.microsoft.com/office/drawing/2014/main" id="{531B28B8-B51D-3C45-BF78-695707C307B7}"/>
              </a:ext>
            </a:extLst>
          </p:cNvPr>
          <p:cNvSpPr/>
          <p:nvPr/>
        </p:nvSpPr>
        <p:spPr>
          <a:xfrm>
            <a:off x="3770476" y="2911907"/>
            <a:ext cx="2663687" cy="842839"/>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dirty="0"/>
              <a:t>Ashish </a:t>
            </a:r>
            <a:r>
              <a:rPr lang="en-US" dirty="0" err="1"/>
              <a:t>Sengar</a:t>
            </a:r>
            <a:endParaRPr lang="en-US" dirty="0"/>
          </a:p>
          <a:p>
            <a:pPr algn="ctr"/>
            <a:r>
              <a:rPr lang="en-US" dirty="0"/>
              <a:t>201500165</a:t>
            </a:r>
          </a:p>
        </p:txBody>
      </p:sp>
      <p:sp>
        <p:nvSpPr>
          <p:cNvPr id="16" name="Rectangle: Rounded Corners 15">
            <a:extLst>
              <a:ext uri="{FF2B5EF4-FFF2-40B4-BE49-F238E27FC236}">
                <a16:creationId xmlns:a16="http://schemas.microsoft.com/office/drawing/2014/main" id="{298DE297-138D-0238-CEA5-06B7B3260F0B}"/>
              </a:ext>
            </a:extLst>
          </p:cNvPr>
          <p:cNvSpPr/>
          <p:nvPr/>
        </p:nvSpPr>
        <p:spPr>
          <a:xfrm>
            <a:off x="5792525" y="3993202"/>
            <a:ext cx="2743200" cy="842839"/>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Rohit Saxena</a:t>
            </a:r>
          </a:p>
          <a:p>
            <a:pPr algn="ctr"/>
            <a:r>
              <a:rPr lang="en-US" dirty="0"/>
              <a:t>201500590</a:t>
            </a:r>
            <a:endParaRPr lang="en-IN" dirty="0"/>
          </a:p>
        </p:txBody>
      </p:sp>
      <p:sp>
        <p:nvSpPr>
          <p:cNvPr id="17" name="Rectangle: Rounded Corners 16">
            <a:extLst>
              <a:ext uri="{FF2B5EF4-FFF2-40B4-BE49-F238E27FC236}">
                <a16:creationId xmlns:a16="http://schemas.microsoft.com/office/drawing/2014/main" id="{37926CAC-1A09-6043-C507-E48E12D80739}"/>
              </a:ext>
            </a:extLst>
          </p:cNvPr>
          <p:cNvSpPr/>
          <p:nvPr/>
        </p:nvSpPr>
        <p:spPr>
          <a:xfrm>
            <a:off x="7880563" y="5074497"/>
            <a:ext cx="2743201" cy="842839"/>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dirty="0" err="1"/>
              <a:t>Ayush</a:t>
            </a:r>
            <a:r>
              <a:rPr lang="en-US" dirty="0"/>
              <a:t> Kumar</a:t>
            </a:r>
          </a:p>
          <a:p>
            <a:pPr algn="ctr"/>
            <a:r>
              <a:rPr lang="en-US" dirty="0"/>
              <a:t>201500180</a:t>
            </a:r>
            <a:endParaRPr lang="en-IN" dirty="0"/>
          </a:p>
        </p:txBody>
      </p:sp>
    </p:spTree>
    <p:extLst>
      <p:ext uri="{BB962C8B-B14F-4D97-AF65-F5344CB8AC3E}">
        <p14:creationId xmlns:p14="http://schemas.microsoft.com/office/powerpoint/2010/main" val="40621706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4F3272-EAC7-AE57-6AD5-B06769EE084C}"/>
              </a:ext>
            </a:extLst>
          </p:cNvPr>
          <p:cNvSpPr>
            <a:spLocks noGrp="1"/>
          </p:cNvSpPr>
          <p:nvPr>
            <p:ph type="title"/>
          </p:nvPr>
        </p:nvSpPr>
        <p:spPr>
          <a:xfrm>
            <a:off x="961349" y="86228"/>
            <a:ext cx="8911687" cy="1280890"/>
          </a:xfrm>
        </p:spPr>
        <p:txBody>
          <a:bodyPr/>
          <a:lstStyle/>
          <a:p>
            <a:r>
              <a:rPr lang="en-IN" b="1" dirty="0">
                <a:solidFill>
                  <a:srgbClr val="002060"/>
                </a:solidFill>
              </a:rPr>
              <a:t>Services</a:t>
            </a:r>
          </a:p>
        </p:txBody>
      </p:sp>
      <p:pic>
        <p:nvPicPr>
          <p:cNvPr id="7" name="Picture 6">
            <a:extLst>
              <a:ext uri="{FF2B5EF4-FFF2-40B4-BE49-F238E27FC236}">
                <a16:creationId xmlns:a16="http://schemas.microsoft.com/office/drawing/2014/main" id="{0F4D68FE-06B7-A709-28B7-107E8F4B76F7}"/>
              </a:ext>
            </a:extLst>
          </p:cNvPr>
          <p:cNvPicPr>
            <a:picLocks noChangeAspect="1"/>
          </p:cNvPicPr>
          <p:nvPr/>
        </p:nvPicPr>
        <p:blipFill>
          <a:blip r:embed="rId2"/>
          <a:stretch>
            <a:fillRect/>
          </a:stretch>
        </p:blipFill>
        <p:spPr>
          <a:xfrm>
            <a:off x="2008092" y="1364819"/>
            <a:ext cx="8839201" cy="4972050"/>
          </a:xfrm>
          <a:prstGeom prst="rect">
            <a:avLst/>
          </a:prstGeom>
        </p:spPr>
      </p:pic>
    </p:spTree>
    <p:extLst>
      <p:ext uri="{BB962C8B-B14F-4D97-AF65-F5344CB8AC3E}">
        <p14:creationId xmlns:p14="http://schemas.microsoft.com/office/powerpoint/2010/main" val="11877749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F54983F-9015-4B01-73D6-FF6522FF67B7}"/>
              </a:ext>
            </a:extLst>
          </p:cNvPr>
          <p:cNvSpPr>
            <a:spLocks noGrp="1"/>
          </p:cNvSpPr>
          <p:nvPr>
            <p:ph type="title"/>
          </p:nvPr>
        </p:nvSpPr>
        <p:spPr>
          <a:xfrm>
            <a:off x="575868" y="128571"/>
            <a:ext cx="11804392" cy="1167830"/>
          </a:xfrm>
        </p:spPr>
        <p:txBody>
          <a:bodyPr>
            <a:normAutofit/>
          </a:bodyPr>
          <a:lstStyle/>
          <a:p>
            <a:r>
              <a:rPr lang="en-IN" sz="2400" b="1" dirty="0">
                <a:solidFill>
                  <a:srgbClr val="002060"/>
                </a:solidFill>
                <a:latin typeface="Times New Roman" panose="02020603050405020304" pitchFamily="18" charset="0"/>
                <a:cs typeface="Times New Roman" panose="02020603050405020304" pitchFamily="18" charset="0"/>
              </a:rPr>
              <a:t>   Programming Languages / Technologies Used</a:t>
            </a:r>
          </a:p>
        </p:txBody>
      </p:sp>
      <p:sp>
        <p:nvSpPr>
          <p:cNvPr id="4" name="Content Placeholder 3">
            <a:extLst>
              <a:ext uri="{FF2B5EF4-FFF2-40B4-BE49-F238E27FC236}">
                <a16:creationId xmlns:a16="http://schemas.microsoft.com/office/drawing/2014/main" id="{CF0A01EF-F736-6B7D-C814-778223202542}"/>
              </a:ext>
            </a:extLst>
          </p:cNvPr>
          <p:cNvSpPr>
            <a:spLocks noGrp="1"/>
          </p:cNvSpPr>
          <p:nvPr>
            <p:ph idx="1"/>
          </p:nvPr>
        </p:nvSpPr>
        <p:spPr>
          <a:xfrm>
            <a:off x="1791354" y="1783976"/>
            <a:ext cx="8915400" cy="4383741"/>
          </a:xfrm>
        </p:spPr>
        <p:txBody>
          <a:bodyPr>
            <a:normAutofit/>
          </a:bodyPr>
          <a:lstStyle/>
          <a:p>
            <a:r>
              <a:rPr lang="en-IN" sz="1400" b="1" dirty="0">
                <a:solidFill>
                  <a:srgbClr val="002060"/>
                </a:solidFill>
                <a:latin typeface="Times New Roman" panose="02020603050405020304" pitchFamily="18" charset="0"/>
                <a:cs typeface="Times New Roman" panose="02020603050405020304" pitchFamily="18" charset="0"/>
              </a:rPr>
              <a:t>Html5 : </a:t>
            </a:r>
            <a:r>
              <a:rPr lang="en-IN" sz="1400" dirty="0">
                <a:latin typeface="Times New Roman" panose="02020603050405020304" pitchFamily="18" charset="0"/>
                <a:cs typeface="Times New Roman" panose="02020603050405020304" pitchFamily="18" charset="0"/>
              </a:rPr>
              <a:t>Html stands for Hypertext Mark-up Language . It used for mainly to display text code as well as formatting these texts.</a:t>
            </a:r>
          </a:p>
          <a:p>
            <a:r>
              <a:rPr lang="en-IN" sz="1400" b="1" dirty="0">
                <a:solidFill>
                  <a:srgbClr val="002060"/>
                </a:solidFill>
                <a:latin typeface="Times New Roman" panose="02020603050405020304" pitchFamily="18" charset="0"/>
                <a:cs typeface="Times New Roman" panose="02020603050405020304" pitchFamily="18" charset="0"/>
              </a:rPr>
              <a:t>CSS :</a:t>
            </a:r>
            <a:r>
              <a:rPr lang="en-IN" sz="1400" dirty="0">
                <a:latin typeface="Times New Roman" panose="02020603050405020304" pitchFamily="18" charset="0"/>
                <a:cs typeface="Times New Roman" panose="02020603050405020304" pitchFamily="18" charset="0"/>
              </a:rPr>
              <a:t> CSS stand for Cascading Style sheets. This is a very powerful language for formatting the web pages and has been of great help in my project.</a:t>
            </a:r>
          </a:p>
          <a:p>
            <a:r>
              <a:rPr lang="en-IN" sz="1400" b="1" dirty="0">
                <a:solidFill>
                  <a:srgbClr val="002060"/>
                </a:solidFill>
                <a:latin typeface="Times New Roman" panose="02020603050405020304" pitchFamily="18" charset="0"/>
                <a:cs typeface="Times New Roman" panose="02020603050405020304" pitchFamily="18" charset="0"/>
              </a:rPr>
              <a:t>Java scripts : </a:t>
            </a:r>
            <a:r>
              <a:rPr lang="en-IN" sz="1400" dirty="0">
                <a:latin typeface="Times New Roman" panose="02020603050405020304" pitchFamily="18" charset="0"/>
                <a:cs typeface="Times New Roman" panose="02020603050405020304" pitchFamily="18" charset="0"/>
              </a:rPr>
              <a:t>Java scripts played a very crucial role in adding some functionalities to my system . These included sliding images, a features which is much clear in the system’s homepage.</a:t>
            </a:r>
          </a:p>
          <a:p>
            <a:r>
              <a:rPr lang="en-IN" sz="1400" b="1" dirty="0">
                <a:solidFill>
                  <a:srgbClr val="002060"/>
                </a:solidFill>
                <a:latin typeface="Times New Roman" panose="02020603050405020304" pitchFamily="18" charset="0"/>
                <a:cs typeface="Times New Roman" panose="02020603050405020304" pitchFamily="18" charset="0"/>
              </a:rPr>
              <a:t>React :</a:t>
            </a:r>
            <a:r>
              <a:rPr lang="en-IN" sz="1400" dirty="0">
                <a:latin typeface="Times New Roman" panose="02020603050405020304" pitchFamily="18" charset="0"/>
                <a:cs typeface="Times New Roman" panose="02020603050405020304" pitchFamily="18" charset="0"/>
              </a:rPr>
              <a:t> </a:t>
            </a:r>
            <a:r>
              <a:rPr lang="en-US" sz="1400" dirty="0">
                <a:solidFill>
                  <a:schemeClr val="tx1">
                    <a:lumMod val="65000"/>
                    <a:lumOff val="35000"/>
                  </a:schemeClr>
                </a:solidFill>
                <a:latin typeface="Times New Roman" panose="02020603050405020304" pitchFamily="18" charset="0"/>
                <a:cs typeface="Times New Roman" panose="02020603050405020304" pitchFamily="18" charset="0"/>
              </a:rPr>
              <a:t>It </a:t>
            </a:r>
            <a:r>
              <a:rPr lang="en-US" sz="1400" i="0" dirty="0">
                <a:solidFill>
                  <a:schemeClr val="tx1">
                    <a:lumMod val="65000"/>
                    <a:lumOff val="35000"/>
                  </a:schemeClr>
                </a:solidFill>
                <a:effectLst/>
                <a:latin typeface="Times New Roman" panose="02020603050405020304" pitchFamily="18" charset="0"/>
                <a:cs typeface="Times New Roman" panose="02020603050405020304" pitchFamily="18" charset="0"/>
              </a:rPr>
              <a:t>is JavaScript library used for building reusable UI components.</a:t>
            </a:r>
            <a:endParaRPr lang="en-IN" sz="1400" dirty="0">
              <a:solidFill>
                <a:schemeClr val="tx1">
                  <a:lumMod val="65000"/>
                  <a:lumOff val="35000"/>
                </a:schemeClr>
              </a:solidFill>
              <a:latin typeface="Times New Roman" panose="02020603050405020304" pitchFamily="18" charset="0"/>
              <a:cs typeface="Times New Roman" panose="02020603050405020304" pitchFamily="18" charset="0"/>
            </a:endParaRPr>
          </a:p>
          <a:p>
            <a:r>
              <a:rPr lang="en-IN" sz="1400" b="1" dirty="0">
                <a:solidFill>
                  <a:srgbClr val="002060"/>
                </a:solidFill>
                <a:latin typeface="Times New Roman" panose="02020603050405020304" pitchFamily="18" charset="0"/>
                <a:cs typeface="Times New Roman" panose="02020603050405020304" pitchFamily="18" charset="0"/>
              </a:rPr>
              <a:t>Firebase :</a:t>
            </a:r>
            <a:r>
              <a:rPr lang="en-IN" sz="1400" dirty="0">
                <a:solidFill>
                  <a:schemeClr val="tx1">
                    <a:lumMod val="65000"/>
                    <a:lumOff val="35000"/>
                  </a:schemeClr>
                </a:solidFill>
                <a:latin typeface="Times New Roman" panose="02020603050405020304" pitchFamily="18" charset="0"/>
                <a:cs typeface="Times New Roman" panose="02020603050405020304" pitchFamily="18" charset="0"/>
              </a:rPr>
              <a:t> It </a:t>
            </a:r>
            <a:r>
              <a:rPr lang="en-US" sz="1400" b="0" i="0" dirty="0">
                <a:solidFill>
                  <a:srgbClr val="202124"/>
                </a:solidFill>
                <a:effectLst/>
                <a:latin typeface="Times New Roman" panose="02020603050405020304" pitchFamily="18" charset="0"/>
                <a:cs typeface="Times New Roman" panose="02020603050405020304" pitchFamily="18" charset="0"/>
              </a:rPr>
              <a:t>is </a:t>
            </a:r>
            <a:r>
              <a:rPr lang="en-US" sz="1400" b="1" i="0" dirty="0">
                <a:solidFill>
                  <a:srgbClr val="202124"/>
                </a:solidFill>
                <a:effectLst/>
                <a:latin typeface="Times New Roman" panose="02020603050405020304" pitchFamily="18" charset="0"/>
                <a:cs typeface="Times New Roman" panose="02020603050405020304" pitchFamily="18" charset="0"/>
              </a:rPr>
              <a:t>a Backend-as-a-Service (Baas)</a:t>
            </a:r>
            <a:r>
              <a:rPr lang="en-US" sz="1400" b="0" i="0" dirty="0">
                <a:solidFill>
                  <a:srgbClr val="202124"/>
                </a:solidFill>
                <a:effectLst/>
                <a:latin typeface="Times New Roman" panose="02020603050405020304" pitchFamily="18" charset="0"/>
                <a:cs typeface="Times New Roman" panose="02020603050405020304" pitchFamily="18" charset="0"/>
              </a:rPr>
              <a:t>. It provides developers with a variety of tools and services to help them develop quality apps, grow their user base, and earn profit.</a:t>
            </a:r>
            <a:endParaRPr lang="en-IN" sz="1400" dirty="0">
              <a:solidFill>
                <a:schemeClr val="tx1">
                  <a:lumMod val="65000"/>
                  <a:lumOff val="35000"/>
                </a:schemeClr>
              </a:solidFill>
              <a:latin typeface="Times New Roman" panose="02020603050405020304" pitchFamily="18" charset="0"/>
              <a:cs typeface="Times New Roman" panose="02020603050405020304" pitchFamily="18" charset="0"/>
            </a:endParaRPr>
          </a:p>
          <a:p>
            <a:r>
              <a:rPr lang="en-IN" sz="1400" b="1" dirty="0">
                <a:solidFill>
                  <a:srgbClr val="002060"/>
                </a:solidFill>
                <a:latin typeface="Times New Roman" panose="02020603050405020304" pitchFamily="18" charset="0"/>
                <a:cs typeface="Times New Roman" panose="02020603050405020304" pitchFamily="18" charset="0"/>
              </a:rPr>
              <a:t>Node </a:t>
            </a:r>
            <a:r>
              <a:rPr lang="en-IN" sz="1400" b="1" dirty="0" err="1">
                <a:solidFill>
                  <a:srgbClr val="002060"/>
                </a:solidFill>
                <a:latin typeface="Times New Roman" panose="02020603050405020304" pitchFamily="18" charset="0"/>
                <a:cs typeface="Times New Roman" panose="02020603050405020304" pitchFamily="18" charset="0"/>
              </a:rPr>
              <a:t>Js</a:t>
            </a:r>
            <a:r>
              <a:rPr lang="en-IN" sz="1400" b="1" dirty="0">
                <a:solidFill>
                  <a:srgbClr val="002060"/>
                </a:solidFill>
                <a:latin typeface="Times New Roman" panose="02020603050405020304" pitchFamily="18" charset="0"/>
                <a:cs typeface="Times New Roman" panose="02020603050405020304" pitchFamily="18" charset="0"/>
              </a:rPr>
              <a:t> : </a:t>
            </a:r>
            <a:r>
              <a:rPr lang="en-US" sz="1400" b="0" i="0" dirty="0">
                <a:solidFill>
                  <a:srgbClr val="000000"/>
                </a:solidFill>
                <a:effectLst/>
                <a:latin typeface="Times New Roman" panose="02020603050405020304" pitchFamily="18" charset="0"/>
                <a:cs typeface="Times New Roman" panose="02020603050405020304" pitchFamily="18" charset="0"/>
              </a:rPr>
              <a:t>Node.js is a server-side platform built on Google Chrome's JavaScript Engine (V8 Engine).</a:t>
            </a:r>
          </a:p>
          <a:p>
            <a:r>
              <a:rPr lang="en-US" sz="1400" b="1" dirty="0">
                <a:solidFill>
                  <a:srgbClr val="002060"/>
                </a:solidFill>
                <a:latin typeface="Times New Roman" panose="02020603050405020304" pitchFamily="18" charset="0"/>
                <a:cs typeface="Times New Roman" panose="02020603050405020304" pitchFamily="18" charset="0"/>
              </a:rPr>
              <a:t>ML :</a:t>
            </a:r>
            <a:r>
              <a:rPr lang="en-US" sz="1400" b="1" dirty="0">
                <a:solidFill>
                  <a:schemeClr val="tx1">
                    <a:lumMod val="65000"/>
                    <a:lumOff val="35000"/>
                  </a:schemeClr>
                </a:solidFill>
                <a:latin typeface="Times New Roman" panose="02020603050405020304" pitchFamily="18" charset="0"/>
                <a:cs typeface="Times New Roman" panose="02020603050405020304" pitchFamily="18" charset="0"/>
              </a:rPr>
              <a:t> </a:t>
            </a:r>
            <a:r>
              <a:rPr lang="en-US" sz="1400" b="0" i="0" dirty="0">
                <a:solidFill>
                  <a:srgbClr val="4D5051"/>
                </a:solidFill>
                <a:effectLst/>
                <a:latin typeface="Times New Roman" panose="02020603050405020304" pitchFamily="18" charset="0"/>
                <a:cs typeface="Times New Roman" panose="02020603050405020304" pitchFamily="18" charset="0"/>
              </a:rPr>
              <a:t>Machine learning is subfield of computer science with the goal of exploring, studying, and developing learning systems, methods, and algorithms that can improve their performance with learning from data.</a:t>
            </a:r>
          </a:p>
          <a:p>
            <a:r>
              <a:rPr lang="en-US" sz="1400" b="1" dirty="0">
                <a:solidFill>
                  <a:srgbClr val="002060"/>
                </a:solidFill>
                <a:latin typeface="Times New Roman" panose="02020603050405020304" pitchFamily="18" charset="0"/>
                <a:cs typeface="Times New Roman" panose="02020603050405020304" pitchFamily="18" charset="0"/>
              </a:rPr>
              <a:t>Flask :</a:t>
            </a:r>
            <a:r>
              <a:rPr lang="en-US" sz="1400" dirty="0">
                <a:solidFill>
                  <a:srgbClr val="4D5051"/>
                </a:solidFill>
                <a:latin typeface="Times New Roman" panose="02020603050405020304" pitchFamily="18" charset="0"/>
                <a:cs typeface="Times New Roman" panose="02020603050405020304" pitchFamily="18" charset="0"/>
              </a:rPr>
              <a:t> Flask is used for developing web – applications using python.</a:t>
            </a:r>
            <a:endParaRPr lang="en-US" sz="1400" b="0" i="0" dirty="0">
              <a:solidFill>
                <a:srgbClr val="4D5051"/>
              </a:solidFill>
              <a:effectLst/>
              <a:latin typeface="Times New Roman" panose="02020603050405020304" pitchFamily="18" charset="0"/>
              <a:cs typeface="Times New Roman" panose="02020603050405020304" pitchFamily="18" charset="0"/>
            </a:endParaRPr>
          </a:p>
          <a:p>
            <a:endParaRPr lang="en-IN" sz="1400" b="1" dirty="0">
              <a:solidFill>
                <a:schemeClr val="tx1">
                  <a:lumMod val="65000"/>
                  <a:lumOff val="35000"/>
                </a:schemeClr>
              </a:solidFill>
            </a:endParaRPr>
          </a:p>
        </p:txBody>
      </p:sp>
    </p:spTree>
    <p:extLst>
      <p:ext uri="{BB962C8B-B14F-4D97-AF65-F5344CB8AC3E}">
        <p14:creationId xmlns:p14="http://schemas.microsoft.com/office/powerpoint/2010/main" val="25518641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B49A469-AFB0-8251-BAE2-7AEC3AEE0440}"/>
              </a:ext>
            </a:extLst>
          </p:cNvPr>
          <p:cNvSpPr>
            <a:spLocks noGrp="1"/>
          </p:cNvSpPr>
          <p:nvPr>
            <p:ph type="title"/>
          </p:nvPr>
        </p:nvSpPr>
        <p:spPr>
          <a:xfrm>
            <a:off x="-284746" y="71717"/>
            <a:ext cx="8911687" cy="1280890"/>
          </a:xfrm>
        </p:spPr>
        <p:txBody>
          <a:bodyPr>
            <a:normAutofit/>
          </a:bodyPr>
          <a:lstStyle/>
          <a:p>
            <a:r>
              <a:rPr lang="en-IN" sz="3000" b="1" dirty="0">
                <a:solidFill>
                  <a:srgbClr val="002060"/>
                </a:solidFill>
                <a:latin typeface="Times New Roman" panose="02020603050405020304" pitchFamily="18" charset="0"/>
                <a:cs typeface="Times New Roman" panose="02020603050405020304" pitchFamily="18" charset="0"/>
              </a:rPr>
              <a:t>            Additional Future Plans </a:t>
            </a:r>
          </a:p>
        </p:txBody>
      </p:sp>
      <p:sp>
        <p:nvSpPr>
          <p:cNvPr id="4" name="Content Placeholder 3">
            <a:extLst>
              <a:ext uri="{FF2B5EF4-FFF2-40B4-BE49-F238E27FC236}">
                <a16:creationId xmlns:a16="http://schemas.microsoft.com/office/drawing/2014/main" id="{ACE67545-294D-78FA-4DA8-C8771FF48319}"/>
              </a:ext>
            </a:extLst>
          </p:cNvPr>
          <p:cNvSpPr>
            <a:spLocks noGrp="1"/>
          </p:cNvSpPr>
          <p:nvPr>
            <p:ph idx="1"/>
          </p:nvPr>
        </p:nvSpPr>
        <p:spPr>
          <a:xfrm>
            <a:off x="2024435" y="1972235"/>
            <a:ext cx="8915400" cy="3777622"/>
          </a:xfrm>
        </p:spPr>
        <p:txBody>
          <a:bodyPr>
            <a:normAutofit/>
          </a:bodyPr>
          <a:lstStyle/>
          <a:p>
            <a:r>
              <a:rPr lang="en-IN" sz="2400" dirty="0"/>
              <a:t>Old Car Section for Buy</a:t>
            </a:r>
          </a:p>
          <a:p>
            <a:r>
              <a:rPr lang="en-IN" sz="2400" dirty="0"/>
              <a:t>OTP </a:t>
            </a:r>
            <a:r>
              <a:rPr lang="en-IN" sz="2400" dirty="0" err="1"/>
              <a:t>othentication</a:t>
            </a:r>
            <a:endParaRPr lang="en-IN" sz="2400" dirty="0"/>
          </a:p>
          <a:p>
            <a:r>
              <a:rPr lang="en-IN" sz="2400" dirty="0"/>
              <a:t>Notification system</a:t>
            </a:r>
          </a:p>
          <a:p>
            <a:r>
              <a:rPr lang="en-IN" sz="2400" dirty="0"/>
              <a:t>Chat functionality</a:t>
            </a:r>
          </a:p>
          <a:p>
            <a:r>
              <a:rPr lang="en-IN" sz="2400" dirty="0"/>
              <a:t>Coupon management</a:t>
            </a:r>
          </a:p>
        </p:txBody>
      </p:sp>
    </p:spTree>
    <p:extLst>
      <p:ext uri="{BB962C8B-B14F-4D97-AF65-F5344CB8AC3E}">
        <p14:creationId xmlns:p14="http://schemas.microsoft.com/office/powerpoint/2010/main" val="24026110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7CD0E3-9F73-07CA-987B-E48E1E9CFDA6}"/>
              </a:ext>
            </a:extLst>
          </p:cNvPr>
          <p:cNvSpPr>
            <a:spLocks noGrp="1"/>
          </p:cNvSpPr>
          <p:nvPr>
            <p:ph type="title"/>
          </p:nvPr>
        </p:nvSpPr>
        <p:spPr>
          <a:xfrm>
            <a:off x="-797859" y="-322729"/>
            <a:ext cx="8911687" cy="1280890"/>
          </a:xfrm>
        </p:spPr>
        <p:txBody>
          <a:bodyPr anchor="ctr">
            <a:normAutofit/>
          </a:bodyPr>
          <a:lstStyle/>
          <a:p>
            <a:r>
              <a:rPr lang="en-IN" sz="3000" b="1" dirty="0">
                <a:solidFill>
                  <a:srgbClr val="002060"/>
                </a:solidFill>
                <a:latin typeface="Times New Roman" panose="02020603050405020304" pitchFamily="18" charset="0"/>
                <a:cs typeface="Times New Roman" panose="02020603050405020304" pitchFamily="18" charset="0"/>
              </a:rPr>
              <a:t>                    Conclusion</a:t>
            </a:r>
          </a:p>
        </p:txBody>
      </p:sp>
      <p:sp>
        <p:nvSpPr>
          <p:cNvPr id="3" name="Content Placeholder 2">
            <a:extLst>
              <a:ext uri="{FF2B5EF4-FFF2-40B4-BE49-F238E27FC236}">
                <a16:creationId xmlns:a16="http://schemas.microsoft.com/office/drawing/2014/main" id="{28EB8B4E-05A8-E13A-8309-6907321FE162}"/>
              </a:ext>
            </a:extLst>
          </p:cNvPr>
          <p:cNvSpPr>
            <a:spLocks noGrp="1"/>
          </p:cNvSpPr>
          <p:nvPr>
            <p:ph idx="1"/>
          </p:nvPr>
        </p:nvSpPr>
        <p:spPr>
          <a:xfrm>
            <a:off x="1085383" y="1999129"/>
            <a:ext cx="10387648" cy="3657599"/>
          </a:xfrm>
        </p:spPr>
        <p:txBody>
          <a:bodyPr>
            <a:normAutofit/>
          </a:bodyPr>
          <a:lstStyle/>
          <a:p>
            <a:r>
              <a:rPr lang="en-IN" sz="2000" dirty="0">
                <a:solidFill>
                  <a:srgbClr val="002060"/>
                </a:solidFill>
              </a:rPr>
              <a:t>It can be observed that computer application are very important in every field of human </a:t>
            </a:r>
            <a:r>
              <a:rPr lang="en-IN" sz="2000" dirty="0" err="1">
                <a:solidFill>
                  <a:srgbClr val="002060"/>
                </a:solidFill>
              </a:rPr>
              <a:t>endevaour</a:t>
            </a:r>
            <a:r>
              <a:rPr lang="en-IN" sz="2000" dirty="0">
                <a:solidFill>
                  <a:srgbClr val="002060"/>
                </a:solidFill>
              </a:rPr>
              <a:t> . Here all the information about customer get prize of car can be gotten just by clicking system are overcome.</a:t>
            </a:r>
          </a:p>
          <a:p>
            <a:pPr marL="0" indent="0">
              <a:buNone/>
            </a:pPr>
            <a:endParaRPr lang="en-IN" sz="2000" dirty="0">
              <a:solidFill>
                <a:srgbClr val="002060"/>
              </a:solidFill>
            </a:endParaRPr>
          </a:p>
          <a:p>
            <a:r>
              <a:rPr lang="en-IN" sz="2000" dirty="0">
                <a:solidFill>
                  <a:srgbClr val="002060"/>
                </a:solidFill>
              </a:rPr>
              <a:t>It will also reduce the workload of the staff, reduce the time used for booking of car at the Showroom and increase efficiency</a:t>
            </a:r>
            <a:r>
              <a:rPr lang="en-IN" sz="1600" dirty="0">
                <a:solidFill>
                  <a:srgbClr val="002060"/>
                </a:solidFill>
              </a:rPr>
              <a:t>.</a:t>
            </a:r>
          </a:p>
        </p:txBody>
      </p:sp>
    </p:spTree>
    <p:extLst>
      <p:ext uri="{BB962C8B-B14F-4D97-AF65-F5344CB8AC3E}">
        <p14:creationId xmlns:p14="http://schemas.microsoft.com/office/powerpoint/2010/main" val="27461289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BC91062-DD6B-3ADC-64B6-72F8D61CEF07}"/>
              </a:ext>
            </a:extLst>
          </p:cNvPr>
          <p:cNvSpPr txBox="1"/>
          <p:nvPr/>
        </p:nvSpPr>
        <p:spPr>
          <a:xfrm>
            <a:off x="4043978" y="2691205"/>
            <a:ext cx="10218868" cy="1200329"/>
          </a:xfrm>
          <a:prstGeom prst="rect">
            <a:avLst/>
          </a:prstGeom>
          <a:noFill/>
        </p:spPr>
        <p:txBody>
          <a:bodyPr wrap="square" rtlCol="0">
            <a:spAutoFit/>
          </a:bodyPr>
          <a:lstStyle/>
          <a:p>
            <a:r>
              <a:rPr lang="en-IN" sz="7200" b="1" dirty="0">
                <a:solidFill>
                  <a:srgbClr val="002060"/>
                </a:solidFill>
                <a:latin typeface="Times New Roman" panose="02020603050405020304" pitchFamily="18" charset="0"/>
                <a:cs typeface="Times New Roman" panose="02020603050405020304" pitchFamily="18" charset="0"/>
              </a:rPr>
              <a:t>Thank You</a:t>
            </a:r>
          </a:p>
        </p:txBody>
      </p:sp>
    </p:spTree>
    <p:extLst>
      <p:ext uri="{BB962C8B-B14F-4D97-AF65-F5344CB8AC3E}">
        <p14:creationId xmlns:p14="http://schemas.microsoft.com/office/powerpoint/2010/main" val="37781249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A3E05FA-7F9E-D120-7342-207C9677EE0D}"/>
              </a:ext>
            </a:extLst>
          </p:cNvPr>
          <p:cNvSpPr/>
          <p:nvPr/>
        </p:nvSpPr>
        <p:spPr>
          <a:xfrm>
            <a:off x="6096000" y="620833"/>
            <a:ext cx="1663230" cy="92333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Abstract</a:t>
            </a:r>
            <a:endParaRPr lang="en-IN" dirty="0"/>
          </a:p>
        </p:txBody>
      </p:sp>
      <p:sp>
        <p:nvSpPr>
          <p:cNvPr id="3" name="TextBox 2">
            <a:extLst>
              <a:ext uri="{FF2B5EF4-FFF2-40B4-BE49-F238E27FC236}">
                <a16:creationId xmlns:a16="http://schemas.microsoft.com/office/drawing/2014/main" id="{E692B034-36DC-0AEB-8F1F-24B439ED37C8}"/>
              </a:ext>
            </a:extLst>
          </p:cNvPr>
          <p:cNvSpPr txBox="1"/>
          <p:nvPr/>
        </p:nvSpPr>
        <p:spPr>
          <a:xfrm>
            <a:off x="9081411" y="620833"/>
            <a:ext cx="1739083" cy="923330"/>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endParaRPr lang="en-US" dirty="0"/>
          </a:p>
          <a:p>
            <a:r>
              <a:rPr lang="en-US" dirty="0"/>
              <a:t>   Introduction</a:t>
            </a:r>
          </a:p>
          <a:p>
            <a:endParaRPr lang="en-US" dirty="0"/>
          </a:p>
        </p:txBody>
      </p:sp>
      <p:sp>
        <p:nvSpPr>
          <p:cNvPr id="4" name="Rectangle 3">
            <a:extLst>
              <a:ext uri="{FF2B5EF4-FFF2-40B4-BE49-F238E27FC236}">
                <a16:creationId xmlns:a16="http://schemas.microsoft.com/office/drawing/2014/main" id="{FD1F804C-1B2E-B803-EE5D-EED89449F954}"/>
              </a:ext>
            </a:extLst>
          </p:cNvPr>
          <p:cNvSpPr/>
          <p:nvPr/>
        </p:nvSpPr>
        <p:spPr>
          <a:xfrm>
            <a:off x="9081411" y="2393818"/>
            <a:ext cx="1739083" cy="88724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Project Analysis</a:t>
            </a:r>
            <a:endParaRPr lang="en-IN" dirty="0"/>
          </a:p>
        </p:txBody>
      </p:sp>
      <p:sp>
        <p:nvSpPr>
          <p:cNvPr id="5" name="Rectangle 4">
            <a:extLst>
              <a:ext uri="{FF2B5EF4-FFF2-40B4-BE49-F238E27FC236}">
                <a16:creationId xmlns:a16="http://schemas.microsoft.com/office/drawing/2014/main" id="{BB929A88-B9FD-4E1D-0AEA-F3AB791FAC1A}"/>
              </a:ext>
            </a:extLst>
          </p:cNvPr>
          <p:cNvSpPr/>
          <p:nvPr/>
        </p:nvSpPr>
        <p:spPr>
          <a:xfrm>
            <a:off x="6115562" y="4131395"/>
            <a:ext cx="1643668" cy="92333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Alternative Solution Analysis</a:t>
            </a:r>
            <a:endParaRPr lang="en-IN" dirty="0"/>
          </a:p>
        </p:txBody>
      </p:sp>
      <p:sp>
        <p:nvSpPr>
          <p:cNvPr id="6" name="Rectangle 5">
            <a:extLst>
              <a:ext uri="{FF2B5EF4-FFF2-40B4-BE49-F238E27FC236}">
                <a16:creationId xmlns:a16="http://schemas.microsoft.com/office/drawing/2014/main" id="{6B249E3D-3690-DD37-32D3-253872C1F893}"/>
              </a:ext>
            </a:extLst>
          </p:cNvPr>
          <p:cNvSpPr/>
          <p:nvPr/>
        </p:nvSpPr>
        <p:spPr>
          <a:xfrm>
            <a:off x="6096000" y="2393818"/>
            <a:ext cx="1663230" cy="954156"/>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dirty="0"/>
              <a:t>Project Design</a:t>
            </a:r>
            <a:endParaRPr lang="en-IN" dirty="0"/>
          </a:p>
        </p:txBody>
      </p:sp>
      <p:sp>
        <p:nvSpPr>
          <p:cNvPr id="7" name="Rectangle 6">
            <a:extLst>
              <a:ext uri="{FF2B5EF4-FFF2-40B4-BE49-F238E27FC236}">
                <a16:creationId xmlns:a16="http://schemas.microsoft.com/office/drawing/2014/main" id="{ED3C5E78-B3A6-4C3D-9832-1B27D06E41CF}"/>
              </a:ext>
            </a:extLst>
          </p:cNvPr>
          <p:cNvSpPr/>
          <p:nvPr/>
        </p:nvSpPr>
        <p:spPr>
          <a:xfrm>
            <a:off x="9176826" y="4078547"/>
            <a:ext cx="1643668" cy="88724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Project Progress Evaluation</a:t>
            </a:r>
            <a:endParaRPr lang="en-IN" dirty="0"/>
          </a:p>
        </p:txBody>
      </p:sp>
      <p:sp>
        <p:nvSpPr>
          <p:cNvPr id="8" name="Rectangle 7">
            <a:extLst>
              <a:ext uri="{FF2B5EF4-FFF2-40B4-BE49-F238E27FC236}">
                <a16:creationId xmlns:a16="http://schemas.microsoft.com/office/drawing/2014/main" id="{B09E9D3B-1AF2-BDE9-6C94-BE80A47457B0}"/>
              </a:ext>
            </a:extLst>
          </p:cNvPr>
          <p:cNvSpPr/>
          <p:nvPr/>
        </p:nvSpPr>
        <p:spPr>
          <a:xfrm>
            <a:off x="9242022" y="5565343"/>
            <a:ext cx="1663230" cy="88724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Future Scope</a:t>
            </a:r>
            <a:endParaRPr lang="en-IN" dirty="0"/>
          </a:p>
        </p:txBody>
      </p:sp>
      <p:sp>
        <p:nvSpPr>
          <p:cNvPr id="11" name="TextBox 10">
            <a:extLst>
              <a:ext uri="{FF2B5EF4-FFF2-40B4-BE49-F238E27FC236}">
                <a16:creationId xmlns:a16="http://schemas.microsoft.com/office/drawing/2014/main" id="{F78256CC-1325-5F04-A05A-94CEEF44A376}"/>
              </a:ext>
            </a:extLst>
          </p:cNvPr>
          <p:cNvSpPr txBox="1"/>
          <p:nvPr/>
        </p:nvSpPr>
        <p:spPr>
          <a:xfrm>
            <a:off x="903394" y="1971774"/>
            <a:ext cx="3870425" cy="1862048"/>
          </a:xfrm>
          <a:prstGeom prst="rect">
            <a:avLst/>
          </a:prstGeom>
          <a:noFill/>
        </p:spPr>
        <p:txBody>
          <a:bodyPr wrap="square" rtlCol="0">
            <a:spAutoFit/>
          </a:bodyPr>
          <a:lstStyle/>
          <a:p>
            <a:r>
              <a:rPr lang="en-US" sz="11500" dirty="0">
                <a:solidFill>
                  <a:srgbClr val="002060"/>
                </a:solidFill>
                <a:latin typeface="Aldhabi" panose="01000000000000000000" pitchFamily="2" charset="-78"/>
                <a:cs typeface="Aldhabi" panose="01000000000000000000" pitchFamily="2" charset="-78"/>
              </a:rPr>
              <a:t>	Content</a:t>
            </a:r>
            <a:endParaRPr lang="en-IN" sz="11500" dirty="0">
              <a:solidFill>
                <a:srgbClr val="002060"/>
              </a:solidFill>
              <a:latin typeface="Aldhabi" panose="01000000000000000000" pitchFamily="2" charset="-78"/>
              <a:cs typeface="Aldhabi" panose="01000000000000000000" pitchFamily="2" charset="-78"/>
            </a:endParaRPr>
          </a:p>
        </p:txBody>
      </p:sp>
      <p:sp>
        <p:nvSpPr>
          <p:cNvPr id="9" name="Arrow: Right 8">
            <a:extLst>
              <a:ext uri="{FF2B5EF4-FFF2-40B4-BE49-F238E27FC236}">
                <a16:creationId xmlns:a16="http://schemas.microsoft.com/office/drawing/2014/main" id="{E809AB4B-101C-D8FA-EBCB-3FE1F9F91AE8}"/>
              </a:ext>
            </a:extLst>
          </p:cNvPr>
          <p:cNvSpPr/>
          <p:nvPr/>
        </p:nvSpPr>
        <p:spPr>
          <a:xfrm>
            <a:off x="7969622" y="957685"/>
            <a:ext cx="900857" cy="376951"/>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10" name="Arrow: Down 9">
            <a:extLst>
              <a:ext uri="{FF2B5EF4-FFF2-40B4-BE49-F238E27FC236}">
                <a16:creationId xmlns:a16="http://schemas.microsoft.com/office/drawing/2014/main" id="{D91751B3-D714-1C90-ABA4-6F5A82ED62CF}"/>
              </a:ext>
            </a:extLst>
          </p:cNvPr>
          <p:cNvSpPr/>
          <p:nvPr/>
        </p:nvSpPr>
        <p:spPr>
          <a:xfrm>
            <a:off x="9650125" y="1696660"/>
            <a:ext cx="423512" cy="492493"/>
          </a:xfrm>
          <a:prstGeom prst="down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12" name="Arrow: Left 11">
            <a:extLst>
              <a:ext uri="{FF2B5EF4-FFF2-40B4-BE49-F238E27FC236}">
                <a16:creationId xmlns:a16="http://schemas.microsoft.com/office/drawing/2014/main" id="{576A5CDA-1FAA-1925-AE10-2C8D03E2D18E}"/>
              </a:ext>
            </a:extLst>
          </p:cNvPr>
          <p:cNvSpPr/>
          <p:nvPr/>
        </p:nvSpPr>
        <p:spPr>
          <a:xfrm>
            <a:off x="8054560" y="2610566"/>
            <a:ext cx="731520" cy="477078"/>
          </a:xfrm>
          <a:prstGeom prst="lef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13" name="Arrow: Right 12">
            <a:extLst>
              <a:ext uri="{FF2B5EF4-FFF2-40B4-BE49-F238E27FC236}">
                <a16:creationId xmlns:a16="http://schemas.microsoft.com/office/drawing/2014/main" id="{60294392-B8ED-4E96-525F-FD16FCB9005F}"/>
              </a:ext>
            </a:extLst>
          </p:cNvPr>
          <p:cNvSpPr/>
          <p:nvPr/>
        </p:nvSpPr>
        <p:spPr>
          <a:xfrm>
            <a:off x="8054560" y="4335803"/>
            <a:ext cx="900857" cy="372728"/>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14" name="Arrow: Down 13">
            <a:extLst>
              <a:ext uri="{FF2B5EF4-FFF2-40B4-BE49-F238E27FC236}">
                <a16:creationId xmlns:a16="http://schemas.microsoft.com/office/drawing/2014/main" id="{30BC2490-4FD4-D11E-6ED7-EE63382E42D4}"/>
              </a:ext>
            </a:extLst>
          </p:cNvPr>
          <p:cNvSpPr/>
          <p:nvPr/>
        </p:nvSpPr>
        <p:spPr>
          <a:xfrm>
            <a:off x="6752921" y="3541590"/>
            <a:ext cx="375385" cy="536957"/>
          </a:xfrm>
          <a:prstGeom prst="down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15" name="Arrow: Down 14">
            <a:extLst>
              <a:ext uri="{FF2B5EF4-FFF2-40B4-BE49-F238E27FC236}">
                <a16:creationId xmlns:a16="http://schemas.microsoft.com/office/drawing/2014/main" id="{FF5EBCD5-2CEB-B6B9-E72B-1CE6B7CCF06C}"/>
              </a:ext>
            </a:extLst>
          </p:cNvPr>
          <p:cNvSpPr/>
          <p:nvPr/>
        </p:nvSpPr>
        <p:spPr>
          <a:xfrm>
            <a:off x="9861881" y="5054725"/>
            <a:ext cx="413886" cy="510618"/>
          </a:xfrm>
          <a:prstGeom prst="down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Tree>
    <p:extLst>
      <p:ext uri="{BB962C8B-B14F-4D97-AF65-F5344CB8AC3E}">
        <p14:creationId xmlns:p14="http://schemas.microsoft.com/office/powerpoint/2010/main" val="33437318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38A896-BAFD-156D-BE23-8B39BAC66B79}"/>
              </a:ext>
            </a:extLst>
          </p:cNvPr>
          <p:cNvSpPr>
            <a:spLocks noGrp="1"/>
          </p:cNvSpPr>
          <p:nvPr>
            <p:ph type="title"/>
          </p:nvPr>
        </p:nvSpPr>
        <p:spPr>
          <a:xfrm>
            <a:off x="-2061230" y="89646"/>
            <a:ext cx="8157230" cy="797859"/>
          </a:xfrm>
        </p:spPr>
        <p:txBody>
          <a:bodyPr>
            <a:noAutofit/>
          </a:bodyPr>
          <a:lstStyle/>
          <a:p>
            <a:r>
              <a:rPr lang="en-US" sz="3000" b="1" dirty="0">
                <a:solidFill>
                  <a:srgbClr val="002060"/>
                </a:solidFill>
                <a:latin typeface="Times New Roman" panose="02020603050405020304" pitchFamily="18" charset="0"/>
                <a:cs typeface="Times New Roman" panose="02020603050405020304" pitchFamily="18" charset="0"/>
              </a:rPr>
              <a:t>                                   Abstract</a:t>
            </a:r>
            <a:br>
              <a:rPr lang="en-US" sz="3000" b="1" dirty="0">
                <a:solidFill>
                  <a:srgbClr val="002060"/>
                </a:solidFill>
                <a:latin typeface="Times New Roman" panose="02020603050405020304" pitchFamily="18" charset="0"/>
                <a:cs typeface="Times New Roman" panose="02020603050405020304" pitchFamily="18" charset="0"/>
              </a:rPr>
            </a:br>
            <a:endParaRPr lang="en-IN" sz="3000" b="1" dirty="0">
              <a:solidFill>
                <a:srgbClr val="002060"/>
              </a:solidFill>
              <a:latin typeface="Times New Roman" panose="02020603050405020304" pitchFamily="18" charset="0"/>
              <a:cs typeface="Times New Roman" panose="02020603050405020304" pitchFamily="18" charset="0"/>
            </a:endParaRPr>
          </a:p>
        </p:txBody>
      </p:sp>
      <p:sp>
        <p:nvSpPr>
          <p:cNvPr id="7" name="Rectangle 6">
            <a:extLst>
              <a:ext uri="{FF2B5EF4-FFF2-40B4-BE49-F238E27FC236}">
                <a16:creationId xmlns:a16="http://schemas.microsoft.com/office/drawing/2014/main" id="{C8B3F568-CC06-A271-8EC8-331EA97B1435}"/>
              </a:ext>
            </a:extLst>
          </p:cNvPr>
          <p:cNvSpPr/>
          <p:nvPr/>
        </p:nvSpPr>
        <p:spPr>
          <a:xfrm>
            <a:off x="457201" y="2007198"/>
            <a:ext cx="11054080" cy="10160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                                The Quick Auto Lease  is a web-based application that allow </a:t>
            </a:r>
          </a:p>
          <a:p>
            <a:pPr algn="ctr"/>
            <a:r>
              <a:rPr lang="en-US" dirty="0"/>
              <a:t>                                visitors to know about Maruti Cars.</a:t>
            </a:r>
            <a:endParaRPr lang="en-IN" dirty="0"/>
          </a:p>
        </p:txBody>
      </p:sp>
      <p:sp>
        <p:nvSpPr>
          <p:cNvPr id="8" name="Rectangle 7">
            <a:extLst>
              <a:ext uri="{FF2B5EF4-FFF2-40B4-BE49-F238E27FC236}">
                <a16:creationId xmlns:a16="http://schemas.microsoft.com/office/drawing/2014/main" id="{2A7A41FB-7DD4-603D-53B4-BC7D85B8A898}"/>
              </a:ext>
            </a:extLst>
          </p:cNvPr>
          <p:cNvSpPr/>
          <p:nvPr/>
        </p:nvSpPr>
        <p:spPr>
          <a:xfrm>
            <a:off x="457201" y="4037329"/>
            <a:ext cx="11054081" cy="10160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                     This system is established for all the users , those who are having interest in buying or selling car. </a:t>
            </a:r>
          </a:p>
        </p:txBody>
      </p:sp>
      <p:pic>
        <p:nvPicPr>
          <p:cNvPr id="10" name="Picture 9">
            <a:extLst>
              <a:ext uri="{FF2B5EF4-FFF2-40B4-BE49-F238E27FC236}">
                <a16:creationId xmlns:a16="http://schemas.microsoft.com/office/drawing/2014/main" id="{D5B06FDC-3A9B-78A6-7F0D-6B1B5D5569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8037" y="4170700"/>
            <a:ext cx="632345" cy="749258"/>
          </a:xfrm>
          <a:prstGeom prst="rect">
            <a:avLst/>
          </a:prstGeom>
        </p:spPr>
      </p:pic>
      <p:pic>
        <p:nvPicPr>
          <p:cNvPr id="4" name="Picture 3">
            <a:extLst>
              <a:ext uri="{FF2B5EF4-FFF2-40B4-BE49-F238E27FC236}">
                <a16:creationId xmlns:a16="http://schemas.microsoft.com/office/drawing/2014/main" id="{CFF3065B-8F9F-127E-1E8C-B43B88D9BE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2780" y="2096397"/>
            <a:ext cx="837602" cy="837602"/>
          </a:xfrm>
          <a:prstGeom prst="rect">
            <a:avLst/>
          </a:prstGeom>
        </p:spPr>
      </p:pic>
    </p:spTree>
    <p:extLst>
      <p:ext uri="{BB962C8B-B14F-4D97-AF65-F5344CB8AC3E}">
        <p14:creationId xmlns:p14="http://schemas.microsoft.com/office/powerpoint/2010/main" val="2058186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B38684-E944-4944-BF3D-8E929DBB2544}"/>
              </a:ext>
            </a:extLst>
          </p:cNvPr>
          <p:cNvSpPr>
            <a:spLocks noGrp="1"/>
          </p:cNvSpPr>
          <p:nvPr>
            <p:ph type="title"/>
          </p:nvPr>
        </p:nvSpPr>
        <p:spPr>
          <a:xfrm>
            <a:off x="-365429" y="77262"/>
            <a:ext cx="8911687" cy="1280890"/>
          </a:xfrm>
        </p:spPr>
        <p:txBody>
          <a:bodyPr>
            <a:normAutofit/>
          </a:bodyPr>
          <a:lstStyle/>
          <a:p>
            <a:r>
              <a:rPr lang="en-US" sz="3000" b="1" dirty="0">
                <a:solidFill>
                  <a:srgbClr val="002060"/>
                </a:solidFill>
                <a:latin typeface="Times New Roman" panose="02020603050405020304" pitchFamily="18" charset="0"/>
                <a:cs typeface="Times New Roman" panose="02020603050405020304" pitchFamily="18" charset="0"/>
              </a:rPr>
              <a:t>                     Introduction</a:t>
            </a:r>
            <a:endParaRPr lang="en-IN" sz="3000" b="1" dirty="0">
              <a:solidFill>
                <a:srgbClr val="002060"/>
              </a:solidFill>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6AF12B9E-14EE-C47F-5F5A-0010146ABB53}"/>
              </a:ext>
            </a:extLst>
          </p:cNvPr>
          <p:cNvSpPr txBox="1"/>
          <p:nvPr/>
        </p:nvSpPr>
        <p:spPr>
          <a:xfrm>
            <a:off x="1039906" y="2274838"/>
            <a:ext cx="10856258" cy="2308324"/>
          </a:xfrm>
          <a:prstGeom prst="rect">
            <a:avLst/>
          </a:prstGeom>
          <a:noFill/>
        </p:spPr>
        <p:txBody>
          <a:bodyPr wrap="square">
            <a:spAutoFit/>
          </a:bodyPr>
          <a:lstStyle/>
          <a:p>
            <a:r>
              <a:rPr lang="en-IN" sz="2400" dirty="0">
                <a:solidFill>
                  <a:srgbClr val="000000"/>
                </a:solidFill>
                <a:effectLst/>
                <a:latin typeface="Times New Roman" panose="02020603050405020304" pitchFamily="18" charset="0"/>
                <a:ea typeface="Times New Roman" panose="02020603050405020304" pitchFamily="18" charset="0"/>
              </a:rPr>
              <a:t>Our web application is for car agency. Every car agency has some data in itself and every car agency want to share some data with customers like latest car of this year, most searched car, and features of car. And about your agency. </a:t>
            </a:r>
          </a:p>
          <a:p>
            <a:endParaRPr lang="en-IN" sz="2400" dirty="0">
              <a:solidFill>
                <a:srgbClr val="000000"/>
              </a:solidFill>
              <a:effectLst/>
              <a:latin typeface="Times New Roman" panose="02020603050405020304" pitchFamily="18" charset="0"/>
              <a:ea typeface="Times New Roman" panose="02020603050405020304" pitchFamily="18" charset="0"/>
            </a:endParaRPr>
          </a:p>
          <a:p>
            <a:r>
              <a:rPr lang="en-IN" sz="2400" dirty="0">
                <a:solidFill>
                  <a:srgbClr val="000000"/>
                </a:solidFill>
                <a:effectLst/>
                <a:latin typeface="Times New Roman" panose="02020603050405020304" pitchFamily="18" charset="0"/>
                <a:ea typeface="Times New Roman" panose="02020603050405020304" pitchFamily="18" charset="0"/>
              </a:rPr>
              <a:t>In this project any customer want to buy a new car with a specific company then he can visit this website and find the car with it’s price and features.</a:t>
            </a:r>
            <a:endParaRPr lang="en-IN" sz="2400" dirty="0"/>
          </a:p>
        </p:txBody>
      </p:sp>
    </p:spTree>
    <p:extLst>
      <p:ext uri="{BB962C8B-B14F-4D97-AF65-F5344CB8AC3E}">
        <p14:creationId xmlns:p14="http://schemas.microsoft.com/office/powerpoint/2010/main" val="24536465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EB7AE7-E14A-E475-3EE6-B2F0CC99ED35}"/>
              </a:ext>
            </a:extLst>
          </p:cNvPr>
          <p:cNvSpPr>
            <a:spLocks noGrp="1"/>
          </p:cNvSpPr>
          <p:nvPr>
            <p:ph type="title"/>
          </p:nvPr>
        </p:nvSpPr>
        <p:spPr>
          <a:xfrm>
            <a:off x="-591018" y="96236"/>
            <a:ext cx="9404723" cy="1400530"/>
          </a:xfrm>
        </p:spPr>
        <p:txBody>
          <a:bodyPr>
            <a:normAutofit/>
          </a:bodyPr>
          <a:lstStyle/>
          <a:p>
            <a:r>
              <a:rPr lang="en-IN" sz="3000" b="1" dirty="0">
                <a:solidFill>
                  <a:srgbClr val="002060"/>
                </a:solidFill>
                <a:latin typeface="Times New Roman" panose="02020603050405020304" pitchFamily="18" charset="0"/>
                <a:cs typeface="Times New Roman" panose="02020603050405020304" pitchFamily="18" charset="0"/>
              </a:rPr>
              <a:t>                  Project Analysis</a:t>
            </a:r>
          </a:p>
        </p:txBody>
      </p:sp>
      <p:sp>
        <p:nvSpPr>
          <p:cNvPr id="3" name="TextBox 2">
            <a:extLst>
              <a:ext uri="{FF2B5EF4-FFF2-40B4-BE49-F238E27FC236}">
                <a16:creationId xmlns:a16="http://schemas.microsoft.com/office/drawing/2014/main" id="{E55CF15F-5806-CAAA-ACDF-FA33B058AA94}"/>
              </a:ext>
            </a:extLst>
          </p:cNvPr>
          <p:cNvSpPr txBox="1"/>
          <p:nvPr/>
        </p:nvSpPr>
        <p:spPr>
          <a:xfrm flipH="1">
            <a:off x="960118" y="1824372"/>
            <a:ext cx="1446197" cy="369332"/>
          </a:xfrm>
          <a:prstGeom prst="rect">
            <a:avLst/>
          </a:prstGeom>
          <a:noFill/>
        </p:spPr>
        <p:txBody>
          <a:bodyPr wrap="square" rtlCol="0">
            <a:spAutoFit/>
          </a:bodyPr>
          <a:lstStyle/>
          <a:p>
            <a:r>
              <a:rPr lang="en-IN" b="1" dirty="0"/>
              <a:t>Objective:</a:t>
            </a:r>
          </a:p>
        </p:txBody>
      </p:sp>
      <p:sp>
        <p:nvSpPr>
          <p:cNvPr id="5" name="TextBox 4">
            <a:extLst>
              <a:ext uri="{FF2B5EF4-FFF2-40B4-BE49-F238E27FC236}">
                <a16:creationId xmlns:a16="http://schemas.microsoft.com/office/drawing/2014/main" id="{95105FBF-C9B2-F325-AAD1-1A5B6A20586B}"/>
              </a:ext>
            </a:extLst>
          </p:cNvPr>
          <p:cNvSpPr txBox="1"/>
          <p:nvPr/>
        </p:nvSpPr>
        <p:spPr>
          <a:xfrm>
            <a:off x="2589196" y="2386685"/>
            <a:ext cx="7988968" cy="646331"/>
          </a:xfrm>
          <a:prstGeom prst="rect">
            <a:avLst/>
          </a:prstGeom>
          <a:noFill/>
        </p:spPr>
        <p:txBody>
          <a:bodyPr wrap="square" rtlCol="0">
            <a:spAutoFit/>
          </a:bodyPr>
          <a:lstStyle/>
          <a:p>
            <a:r>
              <a:rPr lang="en-IN" dirty="0"/>
              <a:t>Advertise our Maruti Car Agency and Tell about the Maruti cars features to the users.</a:t>
            </a:r>
          </a:p>
        </p:txBody>
      </p:sp>
      <p:sp>
        <p:nvSpPr>
          <p:cNvPr id="6" name="TextBox 5">
            <a:extLst>
              <a:ext uri="{FF2B5EF4-FFF2-40B4-BE49-F238E27FC236}">
                <a16:creationId xmlns:a16="http://schemas.microsoft.com/office/drawing/2014/main" id="{EAB7DE63-5AE3-2648-3EDC-33043963FF68}"/>
              </a:ext>
            </a:extLst>
          </p:cNvPr>
          <p:cNvSpPr txBox="1"/>
          <p:nvPr/>
        </p:nvSpPr>
        <p:spPr>
          <a:xfrm>
            <a:off x="960118" y="3349511"/>
            <a:ext cx="2360598" cy="369332"/>
          </a:xfrm>
          <a:prstGeom prst="rect">
            <a:avLst/>
          </a:prstGeom>
          <a:noFill/>
        </p:spPr>
        <p:txBody>
          <a:bodyPr wrap="square" rtlCol="0">
            <a:spAutoFit/>
          </a:bodyPr>
          <a:lstStyle/>
          <a:p>
            <a:r>
              <a:rPr lang="en-IN" b="1" dirty="0"/>
              <a:t>Problem:</a:t>
            </a:r>
          </a:p>
        </p:txBody>
      </p:sp>
      <p:sp>
        <p:nvSpPr>
          <p:cNvPr id="7" name="TextBox 6">
            <a:extLst>
              <a:ext uri="{FF2B5EF4-FFF2-40B4-BE49-F238E27FC236}">
                <a16:creationId xmlns:a16="http://schemas.microsoft.com/office/drawing/2014/main" id="{5F700BE7-3FAF-9347-BEF0-B482EF760680}"/>
              </a:ext>
            </a:extLst>
          </p:cNvPr>
          <p:cNvSpPr txBox="1"/>
          <p:nvPr/>
        </p:nvSpPr>
        <p:spPr>
          <a:xfrm>
            <a:off x="2589196" y="3757186"/>
            <a:ext cx="7988968" cy="923330"/>
          </a:xfrm>
          <a:prstGeom prst="rect">
            <a:avLst/>
          </a:prstGeom>
          <a:noFill/>
        </p:spPr>
        <p:txBody>
          <a:bodyPr wrap="square" rtlCol="0">
            <a:spAutoFit/>
          </a:bodyPr>
          <a:lstStyle/>
          <a:p>
            <a:r>
              <a:rPr lang="en-IN" dirty="0"/>
              <a:t>Customers come direct to the showroom and wait in waiting list for appointment and for collect cars details. For overcome this problem we make this web application.</a:t>
            </a:r>
          </a:p>
        </p:txBody>
      </p:sp>
      <p:sp>
        <p:nvSpPr>
          <p:cNvPr id="8" name="TextBox 7">
            <a:extLst>
              <a:ext uri="{FF2B5EF4-FFF2-40B4-BE49-F238E27FC236}">
                <a16:creationId xmlns:a16="http://schemas.microsoft.com/office/drawing/2014/main" id="{0A920445-9230-BAD2-372B-D10E6F176191}"/>
              </a:ext>
            </a:extLst>
          </p:cNvPr>
          <p:cNvSpPr txBox="1"/>
          <p:nvPr/>
        </p:nvSpPr>
        <p:spPr>
          <a:xfrm>
            <a:off x="1027494" y="5222771"/>
            <a:ext cx="1434164" cy="369332"/>
          </a:xfrm>
          <a:prstGeom prst="rect">
            <a:avLst/>
          </a:prstGeom>
          <a:noFill/>
        </p:spPr>
        <p:txBody>
          <a:bodyPr wrap="square" rtlCol="0">
            <a:spAutoFit/>
          </a:bodyPr>
          <a:lstStyle/>
          <a:p>
            <a:r>
              <a:rPr lang="en-IN" b="1" dirty="0"/>
              <a:t>Solution:</a:t>
            </a:r>
          </a:p>
        </p:txBody>
      </p:sp>
      <p:sp>
        <p:nvSpPr>
          <p:cNvPr id="9" name="TextBox 8">
            <a:extLst>
              <a:ext uri="{FF2B5EF4-FFF2-40B4-BE49-F238E27FC236}">
                <a16:creationId xmlns:a16="http://schemas.microsoft.com/office/drawing/2014/main" id="{F1BC89A4-CE0E-1E08-E6A7-3B62FA8BDB3C}"/>
              </a:ext>
            </a:extLst>
          </p:cNvPr>
          <p:cNvSpPr txBox="1"/>
          <p:nvPr/>
        </p:nvSpPr>
        <p:spPr>
          <a:xfrm>
            <a:off x="2675822" y="5566007"/>
            <a:ext cx="7902341" cy="646331"/>
          </a:xfrm>
          <a:prstGeom prst="rect">
            <a:avLst/>
          </a:prstGeom>
          <a:noFill/>
        </p:spPr>
        <p:txBody>
          <a:bodyPr wrap="square" rtlCol="0">
            <a:spAutoFit/>
          </a:bodyPr>
          <a:lstStyle/>
          <a:p>
            <a:r>
              <a:rPr lang="en-IN" dirty="0"/>
              <a:t>Grab the details of cars and book appointment for buy new or sell old car.</a:t>
            </a:r>
          </a:p>
        </p:txBody>
      </p:sp>
    </p:spTree>
    <p:extLst>
      <p:ext uri="{BB962C8B-B14F-4D97-AF65-F5344CB8AC3E}">
        <p14:creationId xmlns:p14="http://schemas.microsoft.com/office/powerpoint/2010/main" val="11704916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1CE48D-2EF5-18FD-83AE-89A66EE78CF7}"/>
              </a:ext>
            </a:extLst>
          </p:cNvPr>
          <p:cNvSpPr>
            <a:spLocks noGrp="1"/>
          </p:cNvSpPr>
          <p:nvPr>
            <p:ph type="title"/>
          </p:nvPr>
        </p:nvSpPr>
        <p:spPr>
          <a:xfrm>
            <a:off x="-1924270" y="-325039"/>
            <a:ext cx="8911687" cy="1280890"/>
          </a:xfrm>
        </p:spPr>
        <p:txBody>
          <a:bodyPr anchor="ctr">
            <a:normAutofit/>
          </a:bodyPr>
          <a:lstStyle/>
          <a:p>
            <a:pPr algn="ctr"/>
            <a:r>
              <a:rPr lang="en-IN" sz="3000" b="1" dirty="0">
                <a:solidFill>
                  <a:srgbClr val="002060"/>
                </a:solidFill>
                <a:latin typeface="Times New Roman" panose="02020603050405020304" pitchFamily="18" charset="0"/>
                <a:cs typeface="Times New Roman" panose="02020603050405020304" pitchFamily="18" charset="0"/>
              </a:rPr>
              <a:t>OBJECTIVES</a:t>
            </a:r>
          </a:p>
        </p:txBody>
      </p:sp>
      <p:sp>
        <p:nvSpPr>
          <p:cNvPr id="3" name="Content Placeholder 2">
            <a:extLst>
              <a:ext uri="{FF2B5EF4-FFF2-40B4-BE49-F238E27FC236}">
                <a16:creationId xmlns:a16="http://schemas.microsoft.com/office/drawing/2014/main" id="{7D08887E-2E45-ED94-3516-8234D6027FDB}"/>
              </a:ext>
            </a:extLst>
          </p:cNvPr>
          <p:cNvSpPr>
            <a:spLocks noGrp="1"/>
          </p:cNvSpPr>
          <p:nvPr>
            <p:ph idx="1"/>
          </p:nvPr>
        </p:nvSpPr>
        <p:spPr>
          <a:xfrm>
            <a:off x="1638300" y="1905000"/>
            <a:ext cx="8915400" cy="3777622"/>
          </a:xfrm>
        </p:spPr>
        <p:txBody>
          <a:bodyPr>
            <a:normAutofit/>
          </a:bodyPr>
          <a:lstStyle/>
          <a:p>
            <a:r>
              <a:rPr lang="en-IN" dirty="0"/>
              <a:t>The main objectives of the quick auto lease include:</a:t>
            </a:r>
          </a:p>
          <a:p>
            <a:r>
              <a:rPr lang="en-IN" dirty="0"/>
              <a:t>To provide a web-based car agency. Customer can book the appointment and no need to queue up to buy but car at the showroom.</a:t>
            </a:r>
          </a:p>
          <a:p>
            <a:r>
              <a:rPr lang="en-IN" dirty="0"/>
              <a:t>If customer sell old car he/she will fill the Prize of old car and get the </a:t>
            </a:r>
            <a:r>
              <a:rPr lang="en-IN" dirty="0" err="1"/>
              <a:t>approx</a:t>
            </a:r>
            <a:r>
              <a:rPr lang="en-IN" dirty="0"/>
              <a:t> prize of car , after this we allot token no.</a:t>
            </a:r>
          </a:p>
          <a:p>
            <a:r>
              <a:rPr lang="en-IN" dirty="0"/>
              <a:t>To ease the car booking . Customer has to fill partial details and book appointment for showroom visit.</a:t>
            </a:r>
          </a:p>
          <a:p>
            <a:endParaRPr lang="en-IN" dirty="0"/>
          </a:p>
        </p:txBody>
      </p:sp>
    </p:spTree>
    <p:extLst>
      <p:ext uri="{BB962C8B-B14F-4D97-AF65-F5344CB8AC3E}">
        <p14:creationId xmlns:p14="http://schemas.microsoft.com/office/powerpoint/2010/main" val="35701901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BB9013-2AAE-98D9-D4FD-385D88F5E3A4}"/>
              </a:ext>
            </a:extLst>
          </p:cNvPr>
          <p:cNvSpPr>
            <a:spLocks noGrp="1"/>
          </p:cNvSpPr>
          <p:nvPr>
            <p:ph type="title"/>
          </p:nvPr>
        </p:nvSpPr>
        <p:spPr>
          <a:xfrm>
            <a:off x="557935" y="52853"/>
            <a:ext cx="8911687" cy="1280890"/>
          </a:xfrm>
        </p:spPr>
        <p:txBody>
          <a:bodyPr>
            <a:normAutofit/>
          </a:bodyPr>
          <a:lstStyle/>
          <a:p>
            <a:r>
              <a:rPr lang="en-IN" sz="3000" b="1" dirty="0">
                <a:solidFill>
                  <a:srgbClr val="002060"/>
                </a:solidFill>
                <a:latin typeface="Times New Roman" panose="02020603050405020304" pitchFamily="18" charset="0"/>
                <a:cs typeface="Times New Roman" panose="02020603050405020304" pitchFamily="18" charset="0"/>
              </a:rPr>
              <a:t>    </a:t>
            </a:r>
            <a:r>
              <a:rPr lang="en-IN" sz="3000" b="1" dirty="0" err="1">
                <a:solidFill>
                  <a:srgbClr val="002060"/>
                </a:solidFill>
                <a:latin typeface="Times New Roman" panose="02020603050405020304" pitchFamily="18" charset="0"/>
                <a:cs typeface="Times New Roman" panose="02020603050405020304" pitchFamily="18" charset="0"/>
              </a:rPr>
              <a:t>Analyzing</a:t>
            </a:r>
            <a:r>
              <a:rPr lang="en-IN" sz="3000" b="1" dirty="0">
                <a:solidFill>
                  <a:srgbClr val="002060"/>
                </a:solidFill>
                <a:latin typeface="Times New Roman" panose="02020603050405020304" pitchFamily="18" charset="0"/>
                <a:cs typeface="Times New Roman" panose="02020603050405020304" pitchFamily="18" charset="0"/>
              </a:rPr>
              <a:t> the cost of the solution</a:t>
            </a:r>
          </a:p>
        </p:txBody>
      </p:sp>
      <p:sp>
        <p:nvSpPr>
          <p:cNvPr id="4" name="Rectangle 3">
            <a:extLst>
              <a:ext uri="{FF2B5EF4-FFF2-40B4-BE49-F238E27FC236}">
                <a16:creationId xmlns:a16="http://schemas.microsoft.com/office/drawing/2014/main" id="{13987B92-085C-C302-8168-2ECAF16CA765}"/>
              </a:ext>
            </a:extLst>
          </p:cNvPr>
          <p:cNvSpPr/>
          <p:nvPr/>
        </p:nvSpPr>
        <p:spPr>
          <a:xfrm>
            <a:off x="1656080" y="1930400"/>
            <a:ext cx="9316720" cy="1168400"/>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IN" dirty="0"/>
              <a:t>            Cost : No Cost the project is hosted on </a:t>
            </a:r>
            <a:r>
              <a:rPr lang="en-IN" dirty="0" err="1"/>
              <a:t>Github</a:t>
            </a:r>
            <a:r>
              <a:rPr lang="en-IN" dirty="0"/>
              <a:t>.</a:t>
            </a:r>
          </a:p>
        </p:txBody>
      </p:sp>
      <p:sp>
        <p:nvSpPr>
          <p:cNvPr id="5" name="Rectangle 4">
            <a:extLst>
              <a:ext uri="{FF2B5EF4-FFF2-40B4-BE49-F238E27FC236}">
                <a16:creationId xmlns:a16="http://schemas.microsoft.com/office/drawing/2014/main" id="{7641D230-FFFA-EF22-1E44-24AD21703E78}"/>
              </a:ext>
            </a:extLst>
          </p:cNvPr>
          <p:cNvSpPr/>
          <p:nvPr/>
        </p:nvSpPr>
        <p:spPr>
          <a:xfrm>
            <a:off x="1656080" y="3511132"/>
            <a:ext cx="9164320" cy="108605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dirty="0"/>
              <a:t>Time to Develop : 40 hours </a:t>
            </a:r>
          </a:p>
        </p:txBody>
      </p:sp>
      <p:pic>
        <p:nvPicPr>
          <p:cNvPr id="8" name="Picture 7">
            <a:extLst>
              <a:ext uri="{FF2B5EF4-FFF2-40B4-BE49-F238E27FC236}">
                <a16:creationId xmlns:a16="http://schemas.microsoft.com/office/drawing/2014/main" id="{CFE58311-B9FC-335E-7C1D-CF6BDD1CD3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2458" y="1976140"/>
            <a:ext cx="734728" cy="1076920"/>
          </a:xfrm>
          <a:prstGeom prst="rect">
            <a:avLst/>
          </a:prstGeom>
        </p:spPr>
      </p:pic>
      <p:pic>
        <p:nvPicPr>
          <p:cNvPr id="10" name="Picture 9">
            <a:extLst>
              <a:ext uri="{FF2B5EF4-FFF2-40B4-BE49-F238E27FC236}">
                <a16:creationId xmlns:a16="http://schemas.microsoft.com/office/drawing/2014/main" id="{983E2428-5EDA-5439-B0D1-65ABC7D51C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2458" y="3602196"/>
            <a:ext cx="787083" cy="903922"/>
          </a:xfrm>
          <a:prstGeom prst="rect">
            <a:avLst/>
          </a:prstGeom>
        </p:spPr>
      </p:pic>
    </p:spTree>
    <p:extLst>
      <p:ext uri="{BB962C8B-B14F-4D97-AF65-F5344CB8AC3E}">
        <p14:creationId xmlns:p14="http://schemas.microsoft.com/office/powerpoint/2010/main" val="18830452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773322-0023-95A9-FD80-476361002442}"/>
              </a:ext>
            </a:extLst>
          </p:cNvPr>
          <p:cNvSpPr txBox="1">
            <a:spLocks/>
          </p:cNvSpPr>
          <p:nvPr/>
        </p:nvSpPr>
        <p:spPr>
          <a:xfrm>
            <a:off x="557935" y="52853"/>
            <a:ext cx="8911687" cy="1280890"/>
          </a:xfrm>
          <a:prstGeom prst="rect">
            <a:avLst/>
          </a:prstGeom>
        </p:spPr>
        <p:txBody>
          <a:bodyPr>
            <a:normAutofit/>
          </a:bodyPr>
          <a:lst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sz="3000" b="1" dirty="0">
                <a:solidFill>
                  <a:srgbClr val="002060"/>
                </a:solidFill>
                <a:latin typeface="Times New Roman" panose="02020603050405020304" pitchFamily="18" charset="0"/>
                <a:cs typeface="Times New Roman" panose="02020603050405020304" pitchFamily="18" charset="0"/>
              </a:rPr>
              <a:t>  </a:t>
            </a:r>
          </a:p>
        </p:txBody>
      </p:sp>
      <p:sp>
        <p:nvSpPr>
          <p:cNvPr id="3" name="Rectangle 2">
            <a:extLst>
              <a:ext uri="{FF2B5EF4-FFF2-40B4-BE49-F238E27FC236}">
                <a16:creationId xmlns:a16="http://schemas.microsoft.com/office/drawing/2014/main" id="{66D111D3-343F-0274-CF7A-22015E7B5B89}"/>
              </a:ext>
            </a:extLst>
          </p:cNvPr>
          <p:cNvSpPr>
            <a:spLocks noChangeArrowheads="1"/>
          </p:cNvSpPr>
          <p:nvPr/>
        </p:nvSpPr>
        <p:spPr bwMode="auto">
          <a:xfrm>
            <a:off x="1783978" y="292239"/>
            <a:ext cx="10515600" cy="14003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rgbClr val="000000"/>
                </a:solidFill>
                <a:effectLst/>
                <a:latin typeface="Arial" panose="020B0604020202020204" pitchFamily="34" charset="0"/>
                <a:ea typeface="Times New Roman" panose="02020603050405020304" pitchFamily="18" charset="0"/>
              </a:rPr>
              <a:t>Data Flow Diagram of the Site - </a:t>
            </a:r>
            <a:endParaRPr kumimoji="0" lang="en-US" altLang="en-US" sz="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rgbClr val="000000"/>
                </a:solidFill>
                <a:effectLst/>
                <a:latin typeface="Arial" panose="020B0604020202020204" pitchFamily="34" charset="0"/>
                <a:ea typeface="Times New Roman" panose="02020603050405020304" pitchFamily="18" charset="0"/>
              </a:rPr>
              <a:t> </a:t>
            </a:r>
            <a:endParaRPr kumimoji="0" lang="en-US" altLang="en-US" sz="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rgbClr val="000000"/>
                </a:solidFill>
                <a:effectLst/>
                <a:latin typeface="Arial" panose="020B0604020202020204" pitchFamily="34" charset="0"/>
                <a:ea typeface="Arial" panose="020B0604020202020204" pitchFamily="34" charset="0"/>
              </a:rPr>
              <a:t>Level 0: </a:t>
            </a:r>
            <a:endParaRPr kumimoji="0" lang="en-US" altLang="en-US" sz="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000000"/>
                </a:solidFill>
                <a:effectLst/>
                <a:latin typeface="Arial" panose="020B0604020202020204" pitchFamily="34" charset="0"/>
                <a:ea typeface="Arial" panose="020B0604020202020204" pitchFamily="34" charset="0"/>
              </a:rPr>
              <a:t> </a:t>
            </a:r>
            <a:endParaRPr kumimoji="0" lang="en-US" altLang="en-US" sz="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000000"/>
                </a:solidFill>
                <a:effectLst/>
                <a:latin typeface="Arial" panose="020B0604020202020204" pitchFamily="34" charset="0"/>
                <a:ea typeface="Arial" panose="020B0604020202020204" pitchFamily="34" charset="0"/>
              </a:rPr>
              <a:t> </a:t>
            </a:r>
            <a:endParaRPr kumimoji="0" lang="en-US" altLang="en-US" sz="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700" b="1" i="0" u="none" strike="noStrike" cap="none" normalizeH="0" baseline="0" dirty="0">
                <a:ln>
                  <a:noFill/>
                </a:ln>
                <a:solidFill>
                  <a:srgbClr val="000000"/>
                </a:solidFill>
                <a:effectLst/>
                <a:latin typeface="Arial" panose="020B0604020202020204" pitchFamily="34" charset="0"/>
                <a:ea typeface="Arial" panose="020B0604020202020204" pitchFamily="34" charset="0"/>
              </a:rPr>
              <a:t> </a:t>
            </a:r>
            <a:endParaRPr kumimoji="0" lang="en-US" altLang="en-US" sz="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025" name="Picture 5397">
            <a:extLst>
              <a:ext uri="{FF2B5EF4-FFF2-40B4-BE49-F238E27FC236}">
                <a16:creationId xmlns:a16="http://schemas.microsoft.com/office/drawing/2014/main" id="{853CE103-0EE3-6A3A-45D5-61C72C6480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83978" y="1010361"/>
            <a:ext cx="3969366" cy="155089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6A676B85-932F-F768-76B8-F7F6FC4A9B9D}"/>
              </a:ext>
            </a:extLst>
          </p:cNvPr>
          <p:cNvSpPr>
            <a:spLocks noChangeArrowheads="1"/>
          </p:cNvSpPr>
          <p:nvPr/>
        </p:nvSpPr>
        <p:spPr bwMode="auto">
          <a:xfrm flipV="1">
            <a:off x="1434353" y="3574180"/>
            <a:ext cx="105156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Arial" panose="020B0604020202020204" pitchFamily="34" charset="0"/>
                <a:ea typeface="Arial" panose="020B0604020202020204" pitchFamily="34" charset="0"/>
              </a:rPr>
              <a:t> </a:t>
            </a:r>
            <a:endParaRPr kumimoji="0" lang="en-US" altLang="en-US" sz="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000000"/>
                </a:solidFill>
                <a:effectLst/>
                <a:latin typeface="Arial" panose="020B0604020202020204" pitchFamily="34" charset="0"/>
                <a:ea typeface="Arial" panose="020B0604020202020204" pitchFamily="34"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 name="Isosceles Triangle 5">
            <a:extLst>
              <a:ext uri="{FF2B5EF4-FFF2-40B4-BE49-F238E27FC236}">
                <a16:creationId xmlns:a16="http://schemas.microsoft.com/office/drawing/2014/main" id="{93490236-DF83-9E3E-E5D8-D918ADB0520D}"/>
              </a:ext>
            </a:extLst>
          </p:cNvPr>
          <p:cNvSpPr/>
          <p:nvPr/>
        </p:nvSpPr>
        <p:spPr>
          <a:xfrm>
            <a:off x="1873624" y="4150659"/>
            <a:ext cx="349623" cy="40011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8" name="Straight Connector 7">
            <a:extLst>
              <a:ext uri="{FF2B5EF4-FFF2-40B4-BE49-F238E27FC236}">
                <a16:creationId xmlns:a16="http://schemas.microsoft.com/office/drawing/2014/main" id="{E087C42C-74A9-EDC6-40F1-E5C63680F894}"/>
              </a:ext>
            </a:extLst>
          </p:cNvPr>
          <p:cNvCxnSpPr>
            <a:cxnSpLocks/>
            <a:stCxn id="6" idx="3"/>
          </p:cNvCxnSpPr>
          <p:nvPr/>
        </p:nvCxnSpPr>
        <p:spPr>
          <a:xfrm flipH="1">
            <a:off x="1972235" y="4550769"/>
            <a:ext cx="76201" cy="317066"/>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501F5658-2CB8-68E0-5AC9-F147EB24207C}"/>
              </a:ext>
            </a:extLst>
          </p:cNvPr>
          <p:cNvCxnSpPr>
            <a:cxnSpLocks/>
          </p:cNvCxnSpPr>
          <p:nvPr/>
        </p:nvCxnSpPr>
        <p:spPr>
          <a:xfrm>
            <a:off x="2034991" y="4542873"/>
            <a:ext cx="89646" cy="317066"/>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6609CAA3-83A7-C1AD-C8F8-56D391135F84}"/>
              </a:ext>
            </a:extLst>
          </p:cNvPr>
          <p:cNvCxnSpPr>
            <a:stCxn id="6" idx="0"/>
          </p:cNvCxnSpPr>
          <p:nvPr/>
        </p:nvCxnSpPr>
        <p:spPr>
          <a:xfrm flipV="1">
            <a:off x="2048436" y="3496235"/>
            <a:ext cx="2182905" cy="654424"/>
          </a:xfrm>
          <a:prstGeom prst="line">
            <a:avLst/>
          </a:prstGeom>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54A77200-4D68-9CB1-9C8F-30727CAE8FC3}"/>
              </a:ext>
            </a:extLst>
          </p:cNvPr>
          <p:cNvSpPr/>
          <p:nvPr/>
        </p:nvSpPr>
        <p:spPr>
          <a:xfrm>
            <a:off x="4161143" y="3283418"/>
            <a:ext cx="1705269" cy="426388"/>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IN" sz="1400" dirty="0"/>
              <a:t>Buy new</a:t>
            </a:r>
          </a:p>
        </p:txBody>
      </p:sp>
      <p:cxnSp>
        <p:nvCxnSpPr>
          <p:cNvPr id="18" name="Straight Connector 17">
            <a:extLst>
              <a:ext uri="{FF2B5EF4-FFF2-40B4-BE49-F238E27FC236}">
                <a16:creationId xmlns:a16="http://schemas.microsoft.com/office/drawing/2014/main" id="{A943D218-D02A-8DCF-BDBA-40DB5ED57914}"/>
              </a:ext>
            </a:extLst>
          </p:cNvPr>
          <p:cNvCxnSpPr>
            <a:cxnSpLocks/>
            <a:stCxn id="6" idx="0"/>
            <a:endCxn id="22" idx="2"/>
          </p:cNvCxnSpPr>
          <p:nvPr/>
        </p:nvCxnSpPr>
        <p:spPr>
          <a:xfrm flipV="1">
            <a:off x="2048436" y="4129778"/>
            <a:ext cx="2112706" cy="20881"/>
          </a:xfrm>
          <a:prstGeom prst="line">
            <a:avLst/>
          </a:prstGeom>
        </p:spPr>
        <p:style>
          <a:lnRef idx="1">
            <a:schemeClr val="accent1"/>
          </a:lnRef>
          <a:fillRef idx="0">
            <a:schemeClr val="accent1"/>
          </a:fillRef>
          <a:effectRef idx="0">
            <a:schemeClr val="accent1"/>
          </a:effectRef>
          <a:fontRef idx="minor">
            <a:schemeClr val="tx1"/>
          </a:fontRef>
        </p:style>
      </p:cxnSp>
      <p:sp>
        <p:nvSpPr>
          <p:cNvPr id="22" name="Oval 21">
            <a:extLst>
              <a:ext uri="{FF2B5EF4-FFF2-40B4-BE49-F238E27FC236}">
                <a16:creationId xmlns:a16="http://schemas.microsoft.com/office/drawing/2014/main" id="{0E74669A-4E2A-9344-C67E-89C8078C3746}"/>
              </a:ext>
            </a:extLst>
          </p:cNvPr>
          <p:cNvSpPr/>
          <p:nvPr/>
        </p:nvSpPr>
        <p:spPr>
          <a:xfrm>
            <a:off x="4161142" y="3916584"/>
            <a:ext cx="1705269" cy="426388"/>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IN" sz="1400" dirty="0"/>
              <a:t>Buy old</a:t>
            </a:r>
          </a:p>
        </p:txBody>
      </p:sp>
      <p:cxnSp>
        <p:nvCxnSpPr>
          <p:cNvPr id="23" name="Straight Connector 22">
            <a:extLst>
              <a:ext uri="{FF2B5EF4-FFF2-40B4-BE49-F238E27FC236}">
                <a16:creationId xmlns:a16="http://schemas.microsoft.com/office/drawing/2014/main" id="{6B05EC73-BF8A-C5D3-FAEC-3B562D98A33D}"/>
              </a:ext>
            </a:extLst>
          </p:cNvPr>
          <p:cNvCxnSpPr>
            <a:cxnSpLocks/>
          </p:cNvCxnSpPr>
          <p:nvPr/>
        </p:nvCxnSpPr>
        <p:spPr>
          <a:xfrm>
            <a:off x="2074334" y="4335282"/>
            <a:ext cx="2086808" cy="341878"/>
          </a:xfrm>
          <a:prstGeom prst="line">
            <a:avLst/>
          </a:prstGeom>
        </p:spPr>
        <p:style>
          <a:lnRef idx="1">
            <a:schemeClr val="accent1"/>
          </a:lnRef>
          <a:fillRef idx="0">
            <a:schemeClr val="accent1"/>
          </a:fillRef>
          <a:effectRef idx="0">
            <a:schemeClr val="accent1"/>
          </a:effectRef>
          <a:fontRef idx="minor">
            <a:schemeClr val="tx1"/>
          </a:fontRef>
        </p:style>
      </p:cxnSp>
      <p:sp>
        <p:nvSpPr>
          <p:cNvPr id="31" name="Oval 30">
            <a:extLst>
              <a:ext uri="{FF2B5EF4-FFF2-40B4-BE49-F238E27FC236}">
                <a16:creationId xmlns:a16="http://schemas.microsoft.com/office/drawing/2014/main" id="{4E4DC183-0BF5-6185-2FDE-7DC23C4BA561}"/>
              </a:ext>
            </a:extLst>
          </p:cNvPr>
          <p:cNvSpPr/>
          <p:nvPr/>
        </p:nvSpPr>
        <p:spPr>
          <a:xfrm>
            <a:off x="4161141" y="4489427"/>
            <a:ext cx="1705269" cy="426388"/>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IN" sz="1400" dirty="0"/>
              <a:t>Sell Old</a:t>
            </a:r>
          </a:p>
        </p:txBody>
      </p:sp>
      <p:cxnSp>
        <p:nvCxnSpPr>
          <p:cNvPr id="32" name="Straight Connector 31">
            <a:extLst>
              <a:ext uri="{FF2B5EF4-FFF2-40B4-BE49-F238E27FC236}">
                <a16:creationId xmlns:a16="http://schemas.microsoft.com/office/drawing/2014/main" id="{297DDDFA-F626-70A2-5C6D-D04111B3E1E9}"/>
              </a:ext>
            </a:extLst>
          </p:cNvPr>
          <p:cNvCxnSpPr>
            <a:cxnSpLocks/>
          </p:cNvCxnSpPr>
          <p:nvPr/>
        </p:nvCxnSpPr>
        <p:spPr>
          <a:xfrm>
            <a:off x="2226734" y="4487682"/>
            <a:ext cx="1858206" cy="675902"/>
          </a:xfrm>
          <a:prstGeom prst="line">
            <a:avLst/>
          </a:prstGeom>
        </p:spPr>
        <p:style>
          <a:lnRef idx="1">
            <a:schemeClr val="accent1"/>
          </a:lnRef>
          <a:fillRef idx="0">
            <a:schemeClr val="accent1"/>
          </a:fillRef>
          <a:effectRef idx="0">
            <a:schemeClr val="accent1"/>
          </a:effectRef>
          <a:fontRef idx="minor">
            <a:schemeClr val="tx1"/>
          </a:fontRef>
        </p:style>
      </p:cxnSp>
      <p:sp>
        <p:nvSpPr>
          <p:cNvPr id="34" name="Oval 33">
            <a:extLst>
              <a:ext uri="{FF2B5EF4-FFF2-40B4-BE49-F238E27FC236}">
                <a16:creationId xmlns:a16="http://schemas.microsoft.com/office/drawing/2014/main" id="{40662A47-4EFB-41E7-72AC-80EA819EA6C8}"/>
              </a:ext>
            </a:extLst>
          </p:cNvPr>
          <p:cNvSpPr/>
          <p:nvPr/>
        </p:nvSpPr>
        <p:spPr>
          <a:xfrm>
            <a:off x="4084940" y="5019683"/>
            <a:ext cx="1705269" cy="426388"/>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IN" sz="1400" dirty="0"/>
              <a:t>Services</a:t>
            </a:r>
          </a:p>
        </p:txBody>
      </p:sp>
      <p:cxnSp>
        <p:nvCxnSpPr>
          <p:cNvPr id="36" name="Straight Connector 35">
            <a:extLst>
              <a:ext uri="{FF2B5EF4-FFF2-40B4-BE49-F238E27FC236}">
                <a16:creationId xmlns:a16="http://schemas.microsoft.com/office/drawing/2014/main" id="{2D391400-175A-9B65-B37C-B59585B89824}"/>
              </a:ext>
            </a:extLst>
          </p:cNvPr>
          <p:cNvCxnSpPr>
            <a:stCxn id="17" idx="6"/>
          </p:cNvCxnSpPr>
          <p:nvPr/>
        </p:nvCxnSpPr>
        <p:spPr>
          <a:xfrm flipV="1">
            <a:off x="5866412" y="3496235"/>
            <a:ext cx="1574294" cy="377"/>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1A557E2-499B-8E6D-D2D1-A824FE92BB97}"/>
              </a:ext>
            </a:extLst>
          </p:cNvPr>
          <p:cNvCxnSpPr>
            <a:cxnSpLocks/>
          </p:cNvCxnSpPr>
          <p:nvPr/>
        </p:nvCxnSpPr>
        <p:spPr>
          <a:xfrm flipV="1">
            <a:off x="5841262" y="3650757"/>
            <a:ext cx="1599444" cy="469988"/>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56CD8364-85E3-367C-E0A9-739FC7F465BB}"/>
              </a:ext>
            </a:extLst>
          </p:cNvPr>
          <p:cNvCxnSpPr/>
          <p:nvPr/>
        </p:nvCxnSpPr>
        <p:spPr>
          <a:xfrm flipV="1">
            <a:off x="5866412" y="4676783"/>
            <a:ext cx="1574294" cy="377"/>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4569DDA3-9EDA-0785-2340-11701663D346}"/>
              </a:ext>
            </a:extLst>
          </p:cNvPr>
          <p:cNvCxnSpPr/>
          <p:nvPr/>
        </p:nvCxnSpPr>
        <p:spPr>
          <a:xfrm flipV="1">
            <a:off x="5790209" y="5232500"/>
            <a:ext cx="1574294" cy="377"/>
          </a:xfrm>
          <a:prstGeom prst="line">
            <a:avLst/>
          </a:prstGeom>
        </p:spPr>
        <p:style>
          <a:lnRef idx="1">
            <a:schemeClr val="accent1"/>
          </a:lnRef>
          <a:fillRef idx="0">
            <a:schemeClr val="accent1"/>
          </a:fillRef>
          <a:effectRef idx="0">
            <a:schemeClr val="accent1"/>
          </a:effectRef>
          <a:fontRef idx="minor">
            <a:schemeClr val="tx1"/>
          </a:fontRef>
        </p:style>
      </p:cxnSp>
      <p:sp>
        <p:nvSpPr>
          <p:cNvPr id="40" name="Oval 39">
            <a:extLst>
              <a:ext uri="{FF2B5EF4-FFF2-40B4-BE49-F238E27FC236}">
                <a16:creationId xmlns:a16="http://schemas.microsoft.com/office/drawing/2014/main" id="{BCFCC637-426F-4D57-0ED7-8239F43E9C23}"/>
              </a:ext>
            </a:extLst>
          </p:cNvPr>
          <p:cNvSpPr/>
          <p:nvPr/>
        </p:nvSpPr>
        <p:spPr>
          <a:xfrm>
            <a:off x="7238012" y="3283418"/>
            <a:ext cx="2748670" cy="426388"/>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IN" sz="1400" dirty="0"/>
              <a:t>Book Appointment</a:t>
            </a:r>
          </a:p>
        </p:txBody>
      </p:sp>
      <p:sp>
        <p:nvSpPr>
          <p:cNvPr id="42" name="Oval 41">
            <a:extLst>
              <a:ext uri="{FF2B5EF4-FFF2-40B4-BE49-F238E27FC236}">
                <a16:creationId xmlns:a16="http://schemas.microsoft.com/office/drawing/2014/main" id="{C7C37760-C6F7-42FF-1CEE-D5460FD7BC5F}"/>
              </a:ext>
            </a:extLst>
          </p:cNvPr>
          <p:cNvSpPr/>
          <p:nvPr/>
        </p:nvSpPr>
        <p:spPr>
          <a:xfrm>
            <a:off x="7368996" y="4466592"/>
            <a:ext cx="2748670" cy="426388"/>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IN" sz="1400" dirty="0"/>
              <a:t>Predict Old car Prize</a:t>
            </a:r>
          </a:p>
        </p:txBody>
      </p:sp>
      <p:sp>
        <p:nvSpPr>
          <p:cNvPr id="43" name="Oval 42">
            <a:extLst>
              <a:ext uri="{FF2B5EF4-FFF2-40B4-BE49-F238E27FC236}">
                <a16:creationId xmlns:a16="http://schemas.microsoft.com/office/drawing/2014/main" id="{C6BFFDCD-BEBA-6D11-41A5-A1910AF7E846}"/>
              </a:ext>
            </a:extLst>
          </p:cNvPr>
          <p:cNvSpPr/>
          <p:nvPr/>
        </p:nvSpPr>
        <p:spPr>
          <a:xfrm>
            <a:off x="7364503" y="5020004"/>
            <a:ext cx="3545544" cy="426388"/>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IN" sz="1400" dirty="0"/>
              <a:t>Book Service Appointment</a:t>
            </a:r>
          </a:p>
        </p:txBody>
      </p:sp>
      <p:cxnSp>
        <p:nvCxnSpPr>
          <p:cNvPr id="45" name="Straight Arrow Connector 44">
            <a:extLst>
              <a:ext uri="{FF2B5EF4-FFF2-40B4-BE49-F238E27FC236}">
                <a16:creationId xmlns:a16="http://schemas.microsoft.com/office/drawing/2014/main" id="{28B3C0E0-0A72-5C4A-5F78-FA55BD5F0E57}"/>
              </a:ext>
            </a:extLst>
          </p:cNvPr>
          <p:cNvCxnSpPr>
            <a:cxnSpLocks/>
          </p:cNvCxnSpPr>
          <p:nvPr/>
        </p:nvCxnSpPr>
        <p:spPr>
          <a:xfrm flipV="1">
            <a:off x="8455955" y="3709806"/>
            <a:ext cx="898714" cy="7186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16831761"/>
      </p:ext>
    </p:extLst>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2E5369"/>
      </a:dk2>
      <a:lt2>
        <a:srgbClr val="CFE2E7"/>
      </a:lt2>
      <a:accent1>
        <a:srgbClr val="353535"/>
      </a:accent1>
      <a:accent2>
        <a:srgbClr val="31B4E6"/>
      </a:accent2>
      <a:accent3>
        <a:srgbClr val="265991"/>
      </a:accent3>
      <a:accent4>
        <a:srgbClr val="7E40CC"/>
      </a:accent4>
      <a:accent5>
        <a:srgbClr val="B927E9"/>
      </a:accent5>
      <a:accent6>
        <a:srgbClr val="E833BF"/>
      </a:accent6>
      <a:hlink>
        <a:srgbClr val="2DA0F1"/>
      </a:hlink>
      <a:folHlink>
        <a:srgbClr val="7ED1E6"/>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4F34B87B-9C7A-41AE-A6CB-48536223DFFD}"/>
    </a:ext>
  </a:extLst>
</a:theme>
</file>

<file path=docProps/app.xml><?xml version="1.0" encoding="utf-8"?>
<Properties xmlns="http://schemas.openxmlformats.org/officeDocument/2006/extended-properties" xmlns:vt="http://schemas.openxmlformats.org/officeDocument/2006/docPropsVTypes">
  <Template>Wisp</Template>
  <TotalTime>853</TotalTime>
  <Words>720</Words>
  <Application>Microsoft Office PowerPoint</Application>
  <PresentationFormat>Widescreen</PresentationFormat>
  <Paragraphs>92</Paragraphs>
  <Slides>24</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24</vt:i4>
      </vt:variant>
    </vt:vector>
  </HeadingPairs>
  <TitlesOfParts>
    <vt:vector size="30" baseType="lpstr">
      <vt:lpstr>Aldhabi</vt:lpstr>
      <vt:lpstr>Arial</vt:lpstr>
      <vt:lpstr>Century Gothic</vt:lpstr>
      <vt:lpstr>Times New Roman</vt:lpstr>
      <vt:lpstr>Wingdings 3</vt:lpstr>
      <vt:lpstr>Wisp</vt:lpstr>
      <vt:lpstr>PowerPoint Presentation</vt:lpstr>
      <vt:lpstr>PowerPoint Presentation</vt:lpstr>
      <vt:lpstr>PowerPoint Presentation</vt:lpstr>
      <vt:lpstr>                                   Abstract </vt:lpstr>
      <vt:lpstr>                     Introduction</vt:lpstr>
      <vt:lpstr>                  Project Analysis</vt:lpstr>
      <vt:lpstr>OBJECTIVES</vt:lpstr>
      <vt:lpstr>    Analyzing the cost of the solution</vt:lpstr>
      <vt:lpstr>PowerPoint Presentation</vt:lpstr>
      <vt:lpstr>Home Page:</vt:lpstr>
      <vt:lpstr>PowerPoint Presentation</vt:lpstr>
      <vt:lpstr>PowerPoint Presentation</vt:lpstr>
      <vt:lpstr>                        Login page</vt:lpstr>
      <vt:lpstr>PowerPoint Presentation</vt:lpstr>
      <vt:lpstr>Firebase Database</vt:lpstr>
      <vt:lpstr>Car Details Section :</vt:lpstr>
      <vt:lpstr>            Check Old Car Prize Prediction</vt:lpstr>
      <vt:lpstr>Online Appointment Booking:</vt:lpstr>
      <vt:lpstr>About Section</vt:lpstr>
      <vt:lpstr>Services</vt:lpstr>
      <vt:lpstr>   Programming Languages / Technologies Used</vt:lpstr>
      <vt:lpstr>            Additional Future Plans </vt:lpstr>
      <vt:lpstr>                    Conclusion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Prachi Chaudhary</dc:creator>
  <cp:lastModifiedBy>Rishabh Agarwal</cp:lastModifiedBy>
  <cp:revision>7</cp:revision>
  <dcterms:created xsi:type="dcterms:W3CDTF">2022-11-21T09:07:27Z</dcterms:created>
  <dcterms:modified xsi:type="dcterms:W3CDTF">2022-11-24T05:49:03Z</dcterms:modified>
</cp:coreProperties>
</file>